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3C4AE4B-AA71-4E9A-A897-2B08EF087E1A}" type="datetimeFigureOut">
              <a:rPr lang="en-US" smtClean="0"/>
              <a:t>9/29/2010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E53BD-289C-4FCA-B0BD-3936777095A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C4AE4B-AA71-4E9A-A897-2B08EF087E1A}" type="datetimeFigureOut">
              <a:rPr lang="en-US" smtClean="0"/>
              <a:t>9/29/2010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E53BD-289C-4FCA-B0BD-3936777095A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C4AE4B-AA71-4E9A-A897-2B08EF087E1A}" type="datetimeFigureOut">
              <a:rPr lang="en-US" smtClean="0"/>
              <a:t>9/29/2010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E53BD-289C-4FCA-B0BD-3936777095A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C4AE4B-AA71-4E9A-A897-2B08EF087E1A}" type="datetimeFigureOut">
              <a:rPr lang="en-US" smtClean="0"/>
              <a:t>9/29/2010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E53BD-289C-4FCA-B0BD-3936777095A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C4AE4B-AA71-4E9A-A897-2B08EF087E1A}" type="datetimeFigureOut">
              <a:rPr lang="en-US" smtClean="0"/>
              <a:t>9/29/2010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6E53BD-289C-4FCA-B0BD-3936777095A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C4AE4B-AA71-4E9A-A897-2B08EF087E1A}" type="datetimeFigureOut">
              <a:rPr lang="en-US" smtClean="0"/>
              <a:t>9/29/2010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E53BD-289C-4FCA-B0BD-3936777095A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C4AE4B-AA71-4E9A-A897-2B08EF087E1A}" type="datetimeFigureOut">
              <a:rPr lang="en-US" smtClean="0"/>
              <a:t>9/29/2010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6E53BD-289C-4FCA-B0BD-3936777095A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C4AE4B-AA71-4E9A-A897-2B08EF087E1A}" type="datetimeFigureOut">
              <a:rPr lang="en-US" smtClean="0"/>
              <a:t>9/29/2010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6E53BD-289C-4FCA-B0BD-3936777095A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C4AE4B-AA71-4E9A-A897-2B08EF087E1A}" type="datetimeFigureOut">
              <a:rPr lang="en-US" smtClean="0"/>
              <a:t>9/29/2010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6E53BD-289C-4FCA-B0BD-3936777095A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C4AE4B-AA71-4E9A-A897-2B08EF087E1A}" type="datetimeFigureOut">
              <a:rPr lang="en-US" smtClean="0"/>
              <a:t>9/29/2010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E53BD-289C-4FCA-B0BD-3936777095A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C4AE4B-AA71-4E9A-A897-2B08EF087E1A}" type="datetimeFigureOut">
              <a:rPr lang="en-US" smtClean="0"/>
              <a:t>9/29/2010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6E53BD-289C-4FCA-B0BD-3936777095A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4AE4B-AA71-4E9A-A897-2B08EF087E1A}" type="datetimeFigureOut">
              <a:rPr lang="en-US" smtClean="0"/>
              <a:t>9/29/2010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6E53BD-289C-4FCA-B0BD-3936777095A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Pitfalls to Avoid in Group Work</a:t>
            </a:r>
            <a:endParaRPr lang="en-US" dirty="0"/>
          </a:p>
        </p:txBody>
      </p:sp>
      <p:sp>
        <p:nvSpPr>
          <p:cNvPr id="3" name="Subtitle 2"/>
          <p:cNvSpPr>
            <a:spLocks noGrp="1"/>
          </p:cNvSpPr>
          <p:nvPr>
            <p:ph type="subTitle" idx="1"/>
          </p:nvPr>
        </p:nvSpPr>
        <p:spPr/>
        <p:txBody>
          <a:bodyPr/>
          <a:lstStyle/>
          <a:p>
            <a:r>
              <a:rPr lang="en-US" dirty="0" smtClean="0"/>
              <a:t>William J. Frey</a:t>
            </a:r>
            <a:endParaRPr lang="en-US" dirty="0"/>
          </a:p>
          <a:p>
            <a:r>
              <a:rPr lang="en-US" dirty="0" smtClean="0"/>
              <a:t>ADEM </a:t>
            </a:r>
          </a:p>
          <a:p>
            <a:r>
              <a:rPr lang="en-US" dirty="0" smtClean="0"/>
              <a:t>University of PR - Mayaguez</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Successful strategies for Compromise</a:t>
            </a:r>
            <a:endParaRPr lang="en-US" dirty="0"/>
          </a:p>
        </p:txBody>
      </p:sp>
      <p:sp>
        <p:nvSpPr>
          <p:cNvPr id="3" name="Content Placeholder 2"/>
          <p:cNvSpPr>
            <a:spLocks noGrp="1"/>
          </p:cNvSpPr>
          <p:nvPr>
            <p:ph idx="1"/>
          </p:nvPr>
        </p:nvSpPr>
        <p:spPr>
          <a:xfrm>
            <a:off x="457200" y="1295400"/>
            <a:ext cx="8229600" cy="5562600"/>
          </a:xfrm>
        </p:spPr>
        <p:txBody>
          <a:bodyPr>
            <a:normAutofit fontScale="47500" lnSpcReduction="20000"/>
          </a:bodyPr>
          <a:lstStyle/>
          <a:p>
            <a:r>
              <a:rPr lang="en-US" b="1" dirty="0" smtClean="0"/>
              <a:t>Negotiate Interests, not Positions</a:t>
            </a:r>
            <a:r>
              <a:rPr lang="en-US" dirty="0" smtClean="0"/>
              <a:t>. </a:t>
            </a:r>
          </a:p>
          <a:p>
            <a:pPr lvl="1"/>
            <a:r>
              <a:rPr lang="en-US" dirty="0" smtClean="0"/>
              <a:t>It is usually easier to integrate basic interests than specific positions.  Reframing non-agreements this way unlocks integrations and compromises. </a:t>
            </a:r>
          </a:p>
          <a:p>
            <a:endParaRPr lang="en-US" dirty="0" smtClean="0"/>
          </a:p>
          <a:p>
            <a:r>
              <a:rPr lang="en-US" b="1" dirty="0" smtClean="0"/>
              <a:t>Expanding the Pie</a:t>
            </a:r>
            <a:r>
              <a:rPr lang="en-US" dirty="0" smtClean="0"/>
              <a:t>.  </a:t>
            </a:r>
          </a:p>
          <a:p>
            <a:pPr lvl="1"/>
            <a:r>
              <a:rPr lang="en-US" dirty="0" smtClean="0"/>
              <a:t>Many times constraints bounding a situation can be pushed back through negotiation or innovation.</a:t>
            </a:r>
          </a:p>
          <a:p>
            <a:endParaRPr lang="en-US" dirty="0" smtClean="0"/>
          </a:p>
          <a:p>
            <a:r>
              <a:rPr lang="en-US" b="1" dirty="0" smtClean="0"/>
              <a:t>Nonspecific Compensation</a:t>
            </a:r>
            <a:r>
              <a:rPr lang="en-US" dirty="0" smtClean="0"/>
              <a:t>.  </a:t>
            </a:r>
          </a:p>
          <a:p>
            <a:pPr lvl="1"/>
            <a:r>
              <a:rPr lang="en-US" dirty="0" smtClean="0"/>
              <a:t>One side makes a concession to the other but is compensated in another round by a corresponding concession from the other players.  (I lose this time, but I can call the shots in the next round.) </a:t>
            </a:r>
          </a:p>
          <a:p>
            <a:endParaRPr lang="en-US" dirty="0" smtClean="0"/>
          </a:p>
          <a:p>
            <a:r>
              <a:rPr lang="en-US" b="1" dirty="0" smtClean="0"/>
              <a:t>Logrolling</a:t>
            </a:r>
            <a:r>
              <a:rPr lang="en-US" dirty="0" smtClean="0"/>
              <a:t>.  </a:t>
            </a:r>
          </a:p>
          <a:p>
            <a:pPr lvl="1"/>
            <a:r>
              <a:rPr lang="en-US" dirty="0" smtClean="0"/>
              <a:t>Each party lowers their aspirations on items that are of less interest to them and trade off a concession on a less important item for a concession on a more important item. </a:t>
            </a:r>
          </a:p>
          <a:p>
            <a:endParaRPr lang="en-US" dirty="0" smtClean="0"/>
          </a:p>
          <a:p>
            <a:r>
              <a:rPr lang="en-US" b="1" dirty="0" smtClean="0"/>
              <a:t>Cost-Cutting</a:t>
            </a:r>
            <a:r>
              <a:rPr lang="en-US" dirty="0" smtClean="0"/>
              <a:t>.  </a:t>
            </a:r>
          </a:p>
          <a:p>
            <a:pPr lvl="1"/>
            <a:r>
              <a:rPr lang="en-US" dirty="0" smtClean="0"/>
              <a:t>One party agrees to reduce its aspirations on a particular thing.  The other party agrees to compensate the first for the costs created by the reduction. </a:t>
            </a:r>
          </a:p>
          <a:p>
            <a:pPr lvl="1"/>
            <a:endParaRPr lang="en-US" dirty="0" smtClean="0"/>
          </a:p>
          <a:p>
            <a:r>
              <a:rPr lang="en-US" b="1" dirty="0" smtClean="0"/>
              <a:t>Bridging</a:t>
            </a:r>
            <a:r>
              <a:rPr lang="en-US" dirty="0" smtClean="0"/>
              <a:t>.  </a:t>
            </a:r>
          </a:p>
          <a:p>
            <a:pPr lvl="1"/>
            <a:r>
              <a:rPr lang="en-US" dirty="0" smtClean="0"/>
              <a:t>Finding a higher order interest on which both parties agree, and then constructing a solution that serves that agreed-upon interest.</a:t>
            </a:r>
          </a:p>
          <a:p>
            <a:endParaRPr lang="en-US" dirty="0"/>
          </a:p>
          <a:p>
            <a:r>
              <a:rPr lang="en-US" sz="2500" b="1" dirty="0" smtClean="0"/>
              <a:t>Taken from Good Computing.  Textbook manuscript developed by Chuck Huff, William Frey, and Jose Cruz.</a:t>
            </a:r>
            <a:endParaRPr lang="en-US" sz="25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responsibility</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r>
              <a:rPr lang="en-US" dirty="0" smtClean="0"/>
              <a:t>Always aim first for a value-integrative, win/win solution.</a:t>
            </a:r>
          </a:p>
          <a:p>
            <a:endParaRPr lang="en-US" dirty="0"/>
          </a:p>
          <a:p>
            <a:r>
              <a:rPr lang="en-US" dirty="0" smtClean="0"/>
              <a:t>If this doesn’t work look for ways to compromise.  Use the ideas suggested on the previous slide.</a:t>
            </a:r>
          </a:p>
          <a:p>
            <a:endParaRPr lang="en-US" dirty="0"/>
          </a:p>
          <a:p>
            <a:r>
              <a:rPr lang="en-US" dirty="0" smtClean="0"/>
              <a:t>Only as a last resort should you trade off interests or proposals.  And this should be done with the commitment that the loser stays in the game and will prevail in the next no-win situation.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Going to Abilene</a:t>
            </a:r>
            <a:endParaRPr lang="en-US" dirty="0"/>
          </a:p>
        </p:txBody>
      </p:sp>
      <p:sp>
        <p:nvSpPr>
          <p:cNvPr id="3" name="Content Placeholder 2"/>
          <p:cNvSpPr>
            <a:spLocks noGrp="1"/>
          </p:cNvSpPr>
          <p:nvPr>
            <p:ph idx="1"/>
          </p:nvPr>
        </p:nvSpPr>
        <p:spPr>
          <a:xfrm>
            <a:off x="457200" y="1371600"/>
            <a:ext cx="8229600" cy="5486400"/>
          </a:xfrm>
        </p:spPr>
        <p:txBody>
          <a:bodyPr>
            <a:normAutofit fontScale="77500" lnSpcReduction="20000"/>
          </a:bodyPr>
          <a:lstStyle/>
          <a:p>
            <a:r>
              <a:rPr lang="en-US" dirty="0" smtClean="0"/>
              <a:t>The story of a family who would all rather have stayed at home on a hot, summer Texas day.</a:t>
            </a:r>
          </a:p>
          <a:p>
            <a:endParaRPr lang="en-US" sz="1600" dirty="0" smtClean="0"/>
          </a:p>
          <a:p>
            <a:r>
              <a:rPr lang="en-US" dirty="0" smtClean="0"/>
              <a:t>Instead, they wound up traveling 100 miles to and from Abilene to have lunch at a cafeteria none of them liked.</a:t>
            </a:r>
          </a:p>
          <a:p>
            <a:endParaRPr lang="en-US" sz="1600" dirty="0" smtClean="0"/>
          </a:p>
          <a:p>
            <a:r>
              <a:rPr lang="en-US" dirty="0" smtClean="0"/>
              <a:t>When they returned, they realized that none of them wanted to go to Abilene.</a:t>
            </a:r>
          </a:p>
          <a:p>
            <a:endParaRPr lang="en-US" sz="1600" dirty="0" smtClean="0"/>
          </a:p>
          <a:p>
            <a:r>
              <a:rPr lang="en-US" dirty="0" smtClean="0"/>
              <a:t>Because of faulty communication, the group wound up doing what nobody wanted to do.</a:t>
            </a:r>
          </a:p>
          <a:p>
            <a:endParaRPr lang="en-US" sz="1400" dirty="0" smtClean="0"/>
          </a:p>
          <a:p>
            <a:r>
              <a:rPr lang="en-US" dirty="0" smtClean="0"/>
              <a:t>Each conceded because he or she mistakenly thought everybody else wanted to do this.</a:t>
            </a:r>
          </a:p>
          <a:p>
            <a:endParaRPr lang="en-US" sz="1400" dirty="0" smtClean="0"/>
          </a:p>
          <a:p>
            <a:r>
              <a:rPr lang="en-US" dirty="0" smtClean="0"/>
              <a:t>Going to Abilene consists of making unnecessary compromises or concessions because of a breakdown in group communication.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for Avoiding Abilene</a:t>
            </a:r>
            <a:endParaRPr lang="en-US"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r>
              <a:rPr lang="en-US" dirty="0" smtClean="0"/>
              <a:t>At the end of the group decision-making process, carry out an anonymous survey asking participants if anything was left out that they were reluctant to put before the group.</a:t>
            </a:r>
          </a:p>
          <a:p>
            <a:endParaRPr lang="en-US" sz="1300" dirty="0"/>
          </a:p>
          <a:p>
            <a:r>
              <a:rPr lang="en-US" dirty="0" smtClean="0"/>
              <a:t>Or conduct this anonymous survey individually before discussion begins.  After the discussion concludes, consult the survey and see if there are any “hidden profiles.”  (Unexpressed interests or ideas.)</a:t>
            </a:r>
          </a:p>
          <a:p>
            <a:endParaRPr lang="en-US" sz="1300" dirty="0"/>
          </a:p>
          <a:p>
            <a:r>
              <a:rPr lang="en-US" dirty="0" smtClean="0"/>
              <a:t>Designate one member a devil’s advocate who is responsible for criticizing the group’s decision, no matter what.  Choose someone creative who can view a situation from different frames.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groups can do well</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They introduce creativity</a:t>
            </a:r>
          </a:p>
          <a:p>
            <a:pPr lvl="1"/>
            <a:r>
              <a:rPr lang="en-US" dirty="0" smtClean="0"/>
              <a:t>Different members frame a given situation differently</a:t>
            </a:r>
          </a:p>
          <a:p>
            <a:pPr lvl="1"/>
            <a:endParaRPr lang="en-US" dirty="0"/>
          </a:p>
          <a:p>
            <a:r>
              <a:rPr lang="en-US" dirty="0" smtClean="0"/>
              <a:t>They assemble dispersed knowledge and expertise</a:t>
            </a:r>
          </a:p>
          <a:p>
            <a:endParaRPr lang="en-US" dirty="0"/>
          </a:p>
          <a:p>
            <a:r>
              <a:rPr lang="en-US" dirty="0" smtClean="0"/>
              <a:t>They can generate mutual support and solidarity</a:t>
            </a:r>
          </a:p>
          <a:p>
            <a:endParaRPr lang="en-US" dirty="0"/>
          </a:p>
          <a:p>
            <a:r>
              <a:rPr lang="en-US" dirty="0" smtClean="0"/>
              <a:t>But this assumes a basis of trust and reasonableness as well as carefully developed procedures of open communication </a:t>
            </a:r>
          </a:p>
          <a:p>
            <a:endParaRPr lang="en-US" dirty="0"/>
          </a:p>
          <a:p>
            <a:r>
              <a:rPr lang="en-US" dirty="0" smtClean="0"/>
              <a:t>Good communication is the best remedy to the three pitfalls of group work: groupthink, group polarization, and going to Abilene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tasks</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Exercise 1</a:t>
            </a:r>
          </a:p>
          <a:p>
            <a:pPr lvl="1"/>
            <a:r>
              <a:rPr lang="en-US" dirty="0" smtClean="0"/>
              <a:t>Identify 3 to 5 value goals for your group for this semester.</a:t>
            </a:r>
          </a:p>
          <a:p>
            <a:pPr lvl="1"/>
            <a:r>
              <a:rPr lang="en-US" dirty="0" smtClean="0"/>
              <a:t>Outline strategies that describe in detail how you are going to realize these values.</a:t>
            </a:r>
          </a:p>
          <a:p>
            <a:pPr lvl="1"/>
            <a:endParaRPr lang="en-US" dirty="0"/>
          </a:p>
          <a:p>
            <a:r>
              <a:rPr lang="en-US" dirty="0" smtClean="0"/>
              <a:t>Exercise 2</a:t>
            </a:r>
          </a:p>
          <a:p>
            <a:pPr lvl="1"/>
            <a:r>
              <a:rPr lang="en-US" dirty="0" smtClean="0"/>
              <a:t>Describe briefly your understanding of the group pitfalls outlined in this presentation</a:t>
            </a:r>
          </a:p>
          <a:p>
            <a:pPr lvl="1"/>
            <a:r>
              <a:rPr lang="en-US" dirty="0" smtClean="0"/>
              <a:t>Develop plans or strategies for avoiding them</a:t>
            </a:r>
          </a:p>
          <a:p>
            <a:pPr lvl="1"/>
            <a:r>
              <a:rPr lang="en-US" dirty="0" smtClean="0"/>
              <a:t>You plan should be specific enough to serve as a scientific hypothesis; as the semester unfolds and challenges emerge, you should be able to confirm or reject your strategies in terms of whether they work, i.e., prevent or minimize the pitfall</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Scientific Method</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The scientific method has you establish the problem, develop hypotheses to solve the problem, test these hypotheses, and confirm or reject them on the basis of the results.</a:t>
            </a:r>
          </a:p>
          <a:p>
            <a:endParaRPr lang="en-US" dirty="0" smtClean="0"/>
          </a:p>
          <a:p>
            <a:r>
              <a:rPr lang="en-US" dirty="0" smtClean="0"/>
              <a:t>Your problem</a:t>
            </a:r>
          </a:p>
          <a:p>
            <a:pPr lvl="1"/>
            <a:r>
              <a:rPr lang="en-US" dirty="0" smtClean="0"/>
              <a:t>What procedures will realize your value goals?</a:t>
            </a:r>
          </a:p>
          <a:p>
            <a:pPr lvl="1"/>
            <a:r>
              <a:rPr lang="en-US" dirty="0" smtClean="0"/>
              <a:t>What strategies will prevent the three group pitfalls?</a:t>
            </a:r>
          </a:p>
          <a:p>
            <a:pPr lvl="1"/>
            <a:endParaRPr lang="en-US" dirty="0"/>
          </a:p>
          <a:p>
            <a:r>
              <a:rPr lang="en-US" dirty="0" smtClean="0"/>
              <a:t>Formulate your value procedures and pitfall prevention strategies as scientific hypotheses that are testable in the context of classroom experience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Task</a:t>
            </a:r>
            <a:endParaRPr lang="en-US" dirty="0"/>
          </a:p>
        </p:txBody>
      </p:sp>
      <p:sp>
        <p:nvSpPr>
          <p:cNvPr id="3" name="Content Placeholder 2"/>
          <p:cNvSpPr>
            <a:spLocks noGrp="1"/>
          </p:cNvSpPr>
          <p:nvPr>
            <p:ph idx="1"/>
          </p:nvPr>
        </p:nvSpPr>
        <p:spPr>
          <a:xfrm>
            <a:off x="457200" y="1447800"/>
            <a:ext cx="8229600" cy="5181600"/>
          </a:xfrm>
        </p:spPr>
        <p:txBody>
          <a:bodyPr>
            <a:normAutofit fontScale="77500" lnSpcReduction="20000"/>
          </a:bodyPr>
          <a:lstStyle/>
          <a:p>
            <a:r>
              <a:rPr lang="en-US" dirty="0" smtClean="0"/>
              <a:t>In your preliminary self-evaluations, describe your procedures for realizing value through your group work.  Use the suggestions in the module to </a:t>
            </a:r>
            <a:r>
              <a:rPr lang="en-US" dirty="0" smtClean="0"/>
              <a:t>get started.</a:t>
            </a:r>
            <a:r>
              <a:rPr lang="en-US" dirty="0" smtClean="0"/>
              <a:t> </a:t>
            </a:r>
          </a:p>
          <a:p>
            <a:endParaRPr lang="en-US" dirty="0" smtClean="0"/>
          </a:p>
          <a:p>
            <a:r>
              <a:rPr lang="en-US" dirty="0" smtClean="0"/>
              <a:t>In your preliminary self-evaluation, describe your strategies for avoiding groupthink, group polarization, and going to Abilene.  Use the suggestions provided in the module to get started</a:t>
            </a:r>
          </a:p>
          <a:p>
            <a:endParaRPr lang="en-US" dirty="0" smtClean="0"/>
          </a:p>
          <a:p>
            <a:r>
              <a:rPr lang="en-US" dirty="0" smtClean="0"/>
              <a:t>In the mid-semester audit, you will assess the effectiveness of your procedures and strategies</a:t>
            </a:r>
          </a:p>
          <a:p>
            <a:pPr lvl="1"/>
            <a:r>
              <a:rPr lang="en-US" dirty="0" smtClean="0"/>
              <a:t>If they work, describe in detail how they work</a:t>
            </a:r>
          </a:p>
          <a:p>
            <a:pPr lvl="1"/>
            <a:r>
              <a:rPr lang="en-US" dirty="0" smtClean="0"/>
              <a:t>If they fail, reformulate them.  Then test the new versions as hypotheses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Groupthink</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Groupthink = “a situation in which groups come to agreement at the expense of critical thinking.”</a:t>
            </a:r>
          </a:p>
          <a:p>
            <a:pPr lvl="1"/>
            <a:r>
              <a:rPr lang="en-US" sz="1800" b="1" dirty="0" smtClean="0"/>
              <a:t>Harris, Pritchard, </a:t>
            </a:r>
            <a:r>
              <a:rPr lang="en-US" sz="1800" b="1" dirty="0" err="1" smtClean="0"/>
              <a:t>Rabins</a:t>
            </a:r>
            <a:r>
              <a:rPr lang="en-US" sz="1800" b="1" dirty="0" smtClean="0"/>
              <a:t>.  Engineering Ethics: Concepts and Cases, 112-113.</a:t>
            </a:r>
          </a:p>
          <a:p>
            <a:pPr lvl="1"/>
            <a:r>
              <a:rPr lang="en-US" sz="1800" b="1" dirty="0" smtClean="0"/>
              <a:t>Irving Janis.  Groupthink: </a:t>
            </a:r>
            <a:r>
              <a:rPr lang="en-US" sz="1800" b="1" dirty="0" smtClean="0"/>
              <a:t>Psychological Studies of Policy Decisions and Fiascoes</a:t>
            </a:r>
            <a:r>
              <a:rPr lang="en-US" sz="1800" b="1" dirty="0" smtClean="0"/>
              <a:t>, 2</a:t>
            </a:r>
            <a:r>
              <a:rPr lang="en-US" sz="1800" b="1" baseline="30000" dirty="0" smtClean="0"/>
              <a:t>nd</a:t>
            </a:r>
            <a:r>
              <a:rPr lang="en-US" sz="1800" b="1" dirty="0" smtClean="0"/>
              <a:t> Ed.  (Boston, Houghton Mifflin, 1982).</a:t>
            </a:r>
          </a:p>
          <a:p>
            <a:pPr lvl="1"/>
            <a:endParaRPr lang="en-US" dirty="0"/>
          </a:p>
          <a:p>
            <a:r>
              <a:rPr lang="en-US" dirty="0" smtClean="0"/>
              <a:t>Eight signs of groupthink (quoted from Harris et al):</a:t>
            </a:r>
          </a:p>
          <a:p>
            <a:pPr lvl="1"/>
            <a:r>
              <a:rPr lang="en-US" dirty="0" smtClean="0"/>
              <a:t>“(1) an illusion of invulnerability, (2) a strong ‘we feeling’ that views outsiders as adversaries or enemies, (3) rationalizations that tend to shift responsibility to others, (4) an illusion of morality that assumes the inherent morality of the group, (5) a tendency of individual members toward self-censorship, (6) an illusion of unanimity, construing silence of a group member as consent, (7) an application of direct pressure on those who show signs of disagreement, and (8) </a:t>
            </a:r>
            <a:r>
              <a:rPr lang="en-US" dirty="0" err="1" smtClean="0"/>
              <a:t>mindguarding</a:t>
            </a:r>
            <a:r>
              <a:rPr lang="en-US" dirty="0" smtClean="0"/>
              <a:t>, protecting the group from dissenting views.” Quoted with some omissions from Harris et al 113.</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avoid groupthink…</a:t>
            </a:r>
            <a:endParaRPr lang="en-US" dirty="0"/>
          </a:p>
        </p:txBody>
      </p:sp>
      <p:sp>
        <p:nvSpPr>
          <p:cNvPr id="3" name="Content Placeholder 2"/>
          <p:cNvSpPr>
            <a:spLocks noGrp="1"/>
          </p:cNvSpPr>
          <p:nvPr>
            <p:ph idx="1"/>
          </p:nvPr>
        </p:nvSpPr>
        <p:spPr>
          <a:xfrm>
            <a:off x="457200" y="1371600"/>
            <a:ext cx="8229600" cy="5257800"/>
          </a:xfrm>
        </p:spPr>
        <p:txBody>
          <a:bodyPr>
            <a:normAutofit fontScale="62500" lnSpcReduction="20000"/>
          </a:bodyPr>
          <a:lstStyle/>
          <a:p>
            <a:r>
              <a:rPr lang="en-US" dirty="0" smtClean="0"/>
              <a:t>"The leader of a policy-forming group should assign the role of critical evaluator to each member, encouraging the group to give high priority to airing objections and doubts." </a:t>
            </a:r>
          </a:p>
          <a:p>
            <a:endParaRPr lang="en-US" sz="1800" dirty="0" smtClean="0"/>
          </a:p>
          <a:p>
            <a:r>
              <a:rPr lang="en-US" dirty="0" smtClean="0"/>
              <a:t>"The leaders in an organization's hierarchy, when assigning a policy-planning mission to a group, should be impartial instead of stating preferences and expectations at the outset." </a:t>
            </a:r>
          </a:p>
          <a:p>
            <a:endParaRPr lang="en-US" sz="1800" dirty="0" smtClean="0"/>
          </a:p>
          <a:p>
            <a:r>
              <a:rPr lang="en-US" dirty="0" smtClean="0"/>
              <a:t>"Throughout the period when the feasibility and effectiveness of policy alternatives are being surveyed, the policy-making group should from time to time divide into two or more subgroups to meet separately...." </a:t>
            </a:r>
          </a:p>
          <a:p>
            <a:endParaRPr lang="en-US" sz="1600" dirty="0" smtClean="0"/>
          </a:p>
          <a:p>
            <a:r>
              <a:rPr lang="en-US" dirty="0" smtClean="0"/>
              <a:t>“One or more outside experts or qualified colleagues within the organization who are not core members of the policy-making group should be invited to each meeting ...and should be encouraged to challenge the views of the core members." </a:t>
            </a:r>
          </a:p>
          <a:p>
            <a:endParaRPr lang="en-US" sz="1600" dirty="0" smtClean="0"/>
          </a:p>
          <a:p>
            <a:r>
              <a:rPr lang="en-US" dirty="0" smtClean="0"/>
              <a:t>"At every meeting devoted to evaluating policy alternatives, at least one member should be assigned the role of devil's advocate.“</a:t>
            </a:r>
          </a:p>
          <a:p>
            <a:endParaRPr lang="en-US" dirty="0"/>
          </a:p>
          <a:p>
            <a:r>
              <a:rPr lang="en-US" sz="2200" b="1" dirty="0" smtClean="0"/>
              <a:t>Janis, Groupthink: Psychological Studies of Policy Decisions and Fiascoes, 2</a:t>
            </a:r>
            <a:r>
              <a:rPr lang="en-US" sz="2200" b="1" baseline="30000" dirty="0" smtClean="0"/>
              <a:t>nd</a:t>
            </a:r>
            <a:r>
              <a:rPr lang="en-US" sz="2200" b="1" dirty="0" smtClean="0"/>
              <a:t> Ed., 262-271</a:t>
            </a:r>
            <a:endParaRPr lang="en-US" sz="2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Polarization</a:t>
            </a:r>
            <a:endParaRPr lang="en-US" dirty="0"/>
          </a:p>
        </p:txBody>
      </p:sp>
      <p:sp>
        <p:nvSpPr>
          <p:cNvPr id="3" name="Content Placeholder 2"/>
          <p:cNvSpPr>
            <a:spLocks noGrp="1"/>
          </p:cNvSpPr>
          <p:nvPr>
            <p:ph idx="1"/>
          </p:nvPr>
        </p:nvSpPr>
        <p:spPr>
          <a:xfrm>
            <a:off x="457200" y="1600200"/>
            <a:ext cx="8229600" cy="4953000"/>
          </a:xfrm>
        </p:spPr>
        <p:txBody>
          <a:bodyPr>
            <a:normAutofit fontScale="62500" lnSpcReduction="20000"/>
          </a:bodyPr>
          <a:lstStyle/>
          <a:p>
            <a:r>
              <a:rPr lang="en-US" dirty="0" smtClean="0"/>
              <a:t>A lot of people in Puerto Rico oppose the </a:t>
            </a:r>
            <a:r>
              <a:rPr lang="en-US" i="1" dirty="0" smtClean="0"/>
              <a:t>Via Verde</a:t>
            </a:r>
            <a:r>
              <a:rPr lang="en-US" dirty="0" smtClean="0"/>
              <a:t>, a proposed gas pipeline from Ponce to San Juan via Arecibo.</a:t>
            </a:r>
          </a:p>
          <a:p>
            <a:pPr lvl="1"/>
            <a:r>
              <a:rPr lang="en-US" dirty="0" smtClean="0"/>
              <a:t>There are good arguments for this</a:t>
            </a:r>
          </a:p>
          <a:p>
            <a:pPr lvl="1"/>
            <a:r>
              <a:rPr lang="en-US" dirty="0" smtClean="0"/>
              <a:t>But those opposing have characterized the </a:t>
            </a:r>
            <a:r>
              <a:rPr lang="en-US" i="1" dirty="0" smtClean="0"/>
              <a:t>Via Verde</a:t>
            </a:r>
            <a:r>
              <a:rPr lang="en-US" dirty="0" smtClean="0"/>
              <a:t> as a fraud and a deception.</a:t>
            </a:r>
          </a:p>
          <a:p>
            <a:pPr lvl="1"/>
            <a:r>
              <a:rPr lang="en-US" dirty="0" smtClean="0"/>
              <a:t>This is an example of polarization.</a:t>
            </a:r>
          </a:p>
          <a:p>
            <a:pPr lvl="1"/>
            <a:endParaRPr lang="en-US" dirty="0"/>
          </a:p>
          <a:p>
            <a:r>
              <a:rPr lang="en-US" dirty="0" smtClean="0"/>
              <a:t>Weston: “Our moral values often diverge….We need to decide how to go on when we ourselves feel divided, and we need to be able to go on together when our values diverge.</a:t>
            </a:r>
          </a:p>
          <a:p>
            <a:endParaRPr lang="en-US" dirty="0"/>
          </a:p>
          <a:p>
            <a:r>
              <a:rPr lang="en-US" dirty="0" smtClean="0"/>
              <a:t>One problem is that we often exaggerate our divergences, making them much worse than they might be.  We </a:t>
            </a:r>
            <a:r>
              <a:rPr lang="en-US" i="1" dirty="0" smtClean="0"/>
              <a:t>polarize</a:t>
            </a:r>
            <a:r>
              <a:rPr lang="en-US" dirty="0" smtClean="0"/>
              <a:t> values.</a:t>
            </a:r>
          </a:p>
          <a:p>
            <a:pPr lvl="1"/>
            <a:endParaRPr lang="en-US" dirty="0" smtClean="0"/>
          </a:p>
          <a:p>
            <a:r>
              <a:rPr lang="en-US" dirty="0" smtClean="0"/>
              <a:t>Group polarization occurs when members exaggerate non-agreement (brought about by different values </a:t>
            </a:r>
            <a:r>
              <a:rPr lang="en-US" smtClean="0"/>
              <a:t>or different views </a:t>
            </a:r>
            <a:r>
              <a:rPr lang="en-US" dirty="0" smtClean="0"/>
              <a:t>of given values) and convert it into disagreement and opposition.</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of Group Polarization</a:t>
            </a:r>
            <a:endParaRPr lang="en-US" dirty="0"/>
          </a:p>
        </p:txBody>
      </p:sp>
      <p:sp>
        <p:nvSpPr>
          <p:cNvPr id="3" name="Content Placeholder 2"/>
          <p:cNvSpPr>
            <a:spLocks noGrp="1"/>
          </p:cNvSpPr>
          <p:nvPr>
            <p:ph idx="1"/>
          </p:nvPr>
        </p:nvSpPr>
        <p:spPr>
          <a:xfrm>
            <a:off x="457200" y="1600200"/>
            <a:ext cx="8229600" cy="4800600"/>
          </a:xfrm>
        </p:spPr>
        <p:txBody>
          <a:bodyPr>
            <a:normAutofit fontScale="92500"/>
          </a:bodyPr>
          <a:lstStyle/>
          <a:p>
            <a:r>
              <a:rPr lang="en-US" dirty="0" smtClean="0"/>
              <a:t>One side is right, the other wrong</a:t>
            </a:r>
          </a:p>
          <a:p>
            <a:endParaRPr lang="en-US" dirty="0"/>
          </a:p>
          <a:p>
            <a:r>
              <a:rPr lang="en-US" dirty="0" smtClean="0"/>
              <a:t>One side is good, the other evil.</a:t>
            </a:r>
          </a:p>
          <a:p>
            <a:endParaRPr lang="en-US" dirty="0"/>
          </a:p>
          <a:p>
            <a:r>
              <a:rPr lang="en-US" dirty="0" smtClean="0"/>
              <a:t>One side propounds the truth, the other is mired in falsity</a:t>
            </a:r>
          </a:p>
          <a:p>
            <a:endParaRPr lang="en-US" dirty="0"/>
          </a:p>
          <a:p>
            <a:r>
              <a:rPr lang="en-US" dirty="0" smtClean="0"/>
              <a:t>One side proceeds morally, the other by means of force, fraud, deception, or manipulation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is group polarization an unsuccessful strategy</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dirty="0" smtClean="0"/>
              <a:t>By presenting non-agreement as opposition, group polarization converts it into a zero sum game: one side (hopefully ours) must win, the other must lose.</a:t>
            </a:r>
          </a:p>
          <a:p>
            <a:endParaRPr lang="en-US" dirty="0"/>
          </a:p>
          <a:p>
            <a:r>
              <a:rPr lang="en-US" dirty="0" smtClean="0"/>
              <a:t>This rules out full integration (solution where everybody wins) and partial integration (compromises where each party gives a bit) as solution routes.</a:t>
            </a:r>
          </a:p>
          <a:p>
            <a:endParaRPr lang="en-US" dirty="0"/>
          </a:p>
          <a:p>
            <a:r>
              <a:rPr lang="en-US" dirty="0" smtClean="0"/>
              <a:t>All conflicts are framed as trade offs where the views of one’s side are pitted in a competition against those of the other.  The victory of one side is the defeat of the other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1495</Words>
  <Application>Microsoft Office PowerPoint</Application>
  <PresentationFormat>On-screen Show (4:3)</PresentationFormat>
  <Paragraphs>128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Pitfalls to Avoid in Group Work</vt:lpstr>
      <vt:lpstr>Your tasks</vt:lpstr>
      <vt:lpstr>Scientific Method</vt:lpstr>
      <vt:lpstr>Your Task</vt:lpstr>
      <vt:lpstr>Groupthink</vt:lpstr>
      <vt:lpstr>To avoid groupthink…</vt:lpstr>
      <vt:lpstr>Group Polarization</vt:lpstr>
      <vt:lpstr>Signs of Group Polarization</vt:lpstr>
      <vt:lpstr>Why is group polarization an unsuccessful strategy</vt:lpstr>
      <vt:lpstr>Successful strategies for Compromise</vt:lpstr>
      <vt:lpstr>Your responsibility</vt:lpstr>
      <vt:lpstr>Going to Abilene</vt:lpstr>
      <vt:lpstr>Strategies for Avoiding Abilene</vt:lpstr>
      <vt:lpstr>What groups can do well</vt:lpstr>
    </vt:vector>
  </TitlesOfParts>
  <Company>rum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Pitfalls to Avoid in Group Work</dc:title>
  <dc:creator>frey.william</dc:creator>
  <cp:lastModifiedBy>frey.william</cp:lastModifiedBy>
  <cp:revision>13</cp:revision>
  <dcterms:created xsi:type="dcterms:W3CDTF">2010-09-29T10:19:42Z</dcterms:created>
  <dcterms:modified xsi:type="dcterms:W3CDTF">2010-09-29T11:36:59Z</dcterms:modified>
</cp:coreProperties>
</file>