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  <p:sldId id="334" r:id="rId3"/>
    <p:sldId id="335" r:id="rId4"/>
    <p:sldId id="286" r:id="rId5"/>
    <p:sldId id="318" r:id="rId6"/>
    <p:sldId id="264" r:id="rId7"/>
    <p:sldId id="319" r:id="rId8"/>
    <p:sldId id="336" r:id="rId9"/>
    <p:sldId id="320" r:id="rId10"/>
    <p:sldId id="292" r:id="rId11"/>
    <p:sldId id="306" r:id="rId12"/>
    <p:sldId id="321" r:id="rId13"/>
    <p:sldId id="307" r:id="rId14"/>
    <p:sldId id="311" r:id="rId15"/>
    <p:sldId id="330" r:id="rId16"/>
    <p:sldId id="322" r:id="rId17"/>
    <p:sldId id="328" r:id="rId18"/>
    <p:sldId id="323" r:id="rId19"/>
    <p:sldId id="333" r:id="rId20"/>
    <p:sldId id="329" r:id="rId21"/>
    <p:sldId id="313" r:id="rId22"/>
    <p:sldId id="314" r:id="rId23"/>
    <p:sldId id="324" r:id="rId24"/>
    <p:sldId id="325" r:id="rId25"/>
    <p:sldId id="326" r:id="rId26"/>
    <p:sldId id="327" r:id="rId27"/>
    <p:sldId id="331" r:id="rId28"/>
    <p:sldId id="316" r:id="rId29"/>
    <p:sldId id="317" r:id="rId30"/>
    <p:sldId id="332" r:id="rId31"/>
    <p:sldId id="297" r:id="rId32"/>
    <p:sldId id="337" r:id="rId33"/>
    <p:sldId id="278" r:id="rId34"/>
    <p:sldId id="279" r:id="rId35"/>
    <p:sldId id="280" r:id="rId36"/>
    <p:sldId id="282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75" autoAdjust="0"/>
  </p:normalViewPr>
  <p:slideViewPr>
    <p:cSldViewPr>
      <p:cViewPr>
        <p:scale>
          <a:sx n="100" d="100"/>
          <a:sy n="100" d="100"/>
        </p:scale>
        <p:origin x="-294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15.bin"/><Relationship Id="rId3" Type="http://schemas.microsoft.com/office/2006/relationships/legacyDiagramText" Target="legacyDiagramText10.bin"/><Relationship Id="rId7" Type="http://schemas.microsoft.com/office/2006/relationships/legacyDiagramText" Target="legacyDiagramText14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6" Type="http://schemas.microsoft.com/office/2006/relationships/legacyDiagramText" Target="legacyDiagramText13.bin"/><Relationship Id="rId5" Type="http://schemas.microsoft.com/office/2006/relationships/legacyDiagramText" Target="legacyDiagramText12.bin"/><Relationship Id="rId4" Type="http://schemas.microsoft.com/office/2006/relationships/legacyDiagramText" Target="legacyDiagramText11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8.bin"/><Relationship Id="rId2" Type="http://schemas.microsoft.com/office/2006/relationships/legacyDiagramText" Target="legacyDiagramText17.bin"/><Relationship Id="rId1" Type="http://schemas.microsoft.com/office/2006/relationships/legacyDiagramText" Target="legacyDiagramText16.bin"/><Relationship Id="rId6" Type="http://schemas.microsoft.com/office/2006/relationships/legacyDiagramText" Target="legacyDiagramText21.bin"/><Relationship Id="rId5" Type="http://schemas.microsoft.com/office/2006/relationships/legacyDiagramText" Target="legacyDiagramText20.bin"/><Relationship Id="rId4" Type="http://schemas.microsoft.com/office/2006/relationships/legacyDiagramText" Target="legacyDiagramText19.bin"/></Relationships>
</file>

<file path=ppt/drawings/_rels/vmlDrawing4.vml.rels><?xml version="1.0" encoding="UTF-8" standalone="yes"?>
<Relationships xmlns="http://schemas.openxmlformats.org/package/2006/relationships"><Relationship Id="rId8" Type="http://schemas.microsoft.com/office/2006/relationships/legacyDiagramText" Target="legacyDiagramText29.bin"/><Relationship Id="rId3" Type="http://schemas.microsoft.com/office/2006/relationships/legacyDiagramText" Target="legacyDiagramText24.bin"/><Relationship Id="rId7" Type="http://schemas.microsoft.com/office/2006/relationships/legacyDiagramText" Target="legacyDiagramText28.bin"/><Relationship Id="rId2" Type="http://schemas.microsoft.com/office/2006/relationships/legacyDiagramText" Target="legacyDiagramText23.bin"/><Relationship Id="rId1" Type="http://schemas.microsoft.com/office/2006/relationships/legacyDiagramText" Target="legacyDiagramText22.bin"/><Relationship Id="rId6" Type="http://schemas.microsoft.com/office/2006/relationships/legacyDiagramText" Target="legacyDiagramText27.bin"/><Relationship Id="rId5" Type="http://schemas.microsoft.com/office/2006/relationships/legacyDiagramText" Target="legacyDiagramText26.bin"/><Relationship Id="rId4" Type="http://schemas.microsoft.com/office/2006/relationships/legacyDiagramText" Target="legacyDiagramText25.bin"/><Relationship Id="rId9" Type="http://schemas.microsoft.com/office/2006/relationships/legacyDiagramText" Target="legacyDiagramText30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A3A4B5-F03F-450E-8CB4-212868637D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9AC7A-A812-4A52-BE84-E1D81D76DF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5A078-6458-4E5C-90B0-7C261B73BF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6959F2-20BD-465D-8C14-C1D16FF653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914400" y="1600200"/>
            <a:ext cx="77724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299692F-D10C-4D0A-92FF-8E0D45740D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C93EA-BC13-4E5C-803B-1665D4806E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0FFC2-1A1B-4363-AA33-9E06743161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D6D4-7E25-4B07-81A4-5736310236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725D86-0005-4B0D-B661-5FBB263B2B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CEC3-A5A2-4BA5-9520-4A0470ECAD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2ED19-EE3F-4E63-9227-B82ADBBF62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B3895-A2B8-4B0E-832F-26EB4205A5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DC1ED-5E9A-414B-B5D0-324261C8E8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3ECC0-C547-4160-A866-49DEB8C4ED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400"/>
              <a:t>Decision Making Manual: A Toolkit for Making Moral Decisions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William J. Frey (UPRM)</a:t>
            </a:r>
          </a:p>
          <a:p>
            <a:r>
              <a:rPr lang="en-US"/>
              <a:t>José A. Cruz-Cruz (UPRM)</a:t>
            </a:r>
          </a:p>
          <a:p>
            <a:r>
              <a:rPr lang="en-US"/>
              <a:t>Chuck Huff (St. Olaf)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dirty="0" smtClean="0"/>
              <a:t>Prepare a Socio-Technical </a:t>
            </a:r>
            <a:r>
              <a:rPr lang="en-US" sz="3800" dirty="0"/>
              <a:t>System (STS</a:t>
            </a:r>
            <a:r>
              <a:rPr lang="en-US" sz="3800" dirty="0" smtClean="0"/>
              <a:t>) table</a:t>
            </a:r>
            <a:endParaRPr lang="en-US" sz="38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“an intellectual tool to help us recognize patterns in the way technology is used and produced</a:t>
            </a:r>
            <a:r>
              <a:rPr lang="en-US" sz="2800" dirty="0" smtClean="0"/>
              <a:t>”</a:t>
            </a:r>
          </a:p>
          <a:p>
            <a:pPr>
              <a:lnSpc>
                <a:spcPct val="80000"/>
              </a:lnSpc>
            </a:pPr>
            <a:endParaRPr lang="en-US" sz="9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Components: Hardware, Software, Physical Surroundings, Stakeholders (people, groups, &amp; roles), Procedures</a:t>
            </a:r>
            <a:r>
              <a:rPr lang="en-US" sz="2000" dirty="0"/>
              <a:t>, </a:t>
            </a:r>
            <a:r>
              <a:rPr lang="en-US" sz="2000" dirty="0" smtClean="0"/>
              <a:t>Laws (Criminal Law, Civil Law, Statutes &amp; Regulations), Information Systems (collecting, storing, transferring)</a:t>
            </a:r>
          </a:p>
          <a:p>
            <a:pPr lvl="1">
              <a:lnSpc>
                <a:spcPct val="80000"/>
              </a:lnSpc>
            </a:pPr>
            <a:endParaRPr lang="en-US" sz="900" dirty="0" smtClean="0"/>
          </a:p>
          <a:p>
            <a:pPr lvl="1">
              <a:lnSpc>
                <a:spcPct val="80000"/>
              </a:lnSpc>
            </a:pPr>
            <a:r>
              <a:rPr lang="en-US" sz="2000" dirty="0" smtClean="0"/>
              <a:t>Other Components: Financial Markets, Rate Structure (Power Systems), Environment, Technological Context, Supply Chain</a:t>
            </a:r>
            <a:endParaRPr lang="en-US" sz="2000" dirty="0"/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2800" dirty="0"/>
              <a:t>A STS is a </a:t>
            </a:r>
            <a:r>
              <a:rPr lang="en-US" sz="2800" dirty="0" smtClean="0"/>
              <a:t>system.  The components are related and interact.</a:t>
            </a:r>
            <a:endParaRPr lang="en-US" sz="2800" dirty="0"/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2800" dirty="0"/>
              <a:t>STSs embody </a:t>
            </a:r>
            <a:r>
              <a:rPr lang="en-US" sz="2800" dirty="0" smtClean="0"/>
              <a:t>values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Moral: Justice, Respect, Responsibility, Trust, Integrity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Non-Moral: Financial, Efficiency, Sustainability</a:t>
            </a:r>
            <a:endParaRPr lang="en-US" sz="1600" dirty="0"/>
          </a:p>
          <a:p>
            <a:pPr>
              <a:lnSpc>
                <a:spcPct val="80000"/>
              </a:lnSpc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sz="2800" dirty="0"/>
              <a:t>STSs exhibit trajectories i.e., coordinated </a:t>
            </a:r>
            <a:r>
              <a:rPr lang="en-US" sz="2800" dirty="0" smtClean="0"/>
              <a:t>paths of change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1. Identify key components of the STS</a:t>
            </a:r>
          </a:p>
        </p:txBody>
      </p:sp>
      <p:graphicFrame>
        <p:nvGraphicFramePr>
          <p:cNvPr id="87095" name="Group 55"/>
          <p:cNvGraphicFramePr>
            <a:graphicFrameLocks noGrp="1"/>
          </p:cNvGraphicFramePr>
          <p:nvPr>
            <p:ph type="tbl" idx="1"/>
          </p:nvPr>
        </p:nvGraphicFramePr>
        <p:xfrm>
          <a:off x="0" y="1371599"/>
          <a:ext cx="9144001" cy="5257801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  <a:gridCol w="1016001"/>
                <a:gridCol w="1354044"/>
                <a:gridCol w="1058956"/>
                <a:gridCol w="1143000"/>
                <a:gridCol w="1143000"/>
              </a:tblGrid>
              <a:tr h="8993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Part/Level of Analysis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Hardware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Software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Physical Surround-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ings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Stakeholders (People, Groups, and Roles)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Procedures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Information Collection and Storage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212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Individual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Group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Institution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41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21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Identify parts that embody values</a:t>
            </a:r>
            <a:endParaRPr lang="en-US" sz="3800" dirty="0"/>
          </a:p>
        </p:txBody>
      </p:sp>
      <p:graphicFrame>
        <p:nvGraphicFramePr>
          <p:cNvPr id="87095" name="Group 55"/>
          <p:cNvGraphicFramePr>
            <a:graphicFrameLocks noGrp="1"/>
          </p:cNvGraphicFramePr>
          <p:nvPr>
            <p:ph type="tbl" idx="1"/>
          </p:nvPr>
        </p:nvGraphicFramePr>
        <p:xfrm>
          <a:off x="0" y="1371599"/>
          <a:ext cx="9144000" cy="5550893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  <a:gridCol w="1016000"/>
                <a:gridCol w="1354044"/>
                <a:gridCol w="1058956"/>
                <a:gridCol w="1143000"/>
                <a:gridCol w="1143000"/>
              </a:tblGrid>
              <a:tr h="758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Hardware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Software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Physical Surround-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ings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Stakeholders (People, Groups, and Roles)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Procedures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Laws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Information Collection and Storage Structures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5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Justice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5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Responsibility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5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Respect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5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5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Financial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52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Environment Integrity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Classify </a:t>
            </a:r>
            <a:r>
              <a:rPr lang="en-US" dirty="0"/>
              <a:t>the problem: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763000" cy="5029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dirty="0" smtClean="0"/>
              <a:t>Disagreement on Facts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Did the supervisor sexually harass the employee?  (What happened—there are two different versions)</a:t>
            </a:r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Disagreement on Concepts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Has the supervisor created a hostile environment?  (Meaning of hostile environment?)</a:t>
            </a:r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Conflicts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Conflict between moral values (</a:t>
            </a:r>
            <a:r>
              <a:rPr lang="en-US" sz="1600" dirty="0" err="1" smtClean="0"/>
              <a:t>Toysmart</a:t>
            </a:r>
            <a:r>
              <a:rPr lang="en-US" sz="1600" dirty="0" smtClean="0"/>
              <a:t> either honors property claims of creditors or privacy rights of customers)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Conflicts between moral and non-moral values (In order to get the chips to clients on time, </a:t>
            </a:r>
            <a:r>
              <a:rPr lang="en-US" sz="1600" dirty="0" err="1" smtClean="0"/>
              <a:t>LaRue</a:t>
            </a:r>
            <a:r>
              <a:rPr lang="en-US" sz="1600" dirty="0" smtClean="0"/>
              <a:t> has told the quality control team to skip environmental tests and falsify results)</a:t>
            </a:r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A key value becomes vulnerable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Online activity has magnified the potential harms of </a:t>
            </a:r>
            <a:r>
              <a:rPr lang="en-US" sz="1600" dirty="0" err="1" smtClean="0"/>
              <a:t>cyberslander</a:t>
            </a:r>
            <a:r>
              <a:rPr lang="en-US" sz="1600" dirty="0" smtClean="0"/>
              <a:t> against companies like </a:t>
            </a:r>
            <a:r>
              <a:rPr lang="en-US" sz="1600" dirty="0" err="1" smtClean="0"/>
              <a:t>Biomatrix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400" dirty="0" smtClean="0"/>
              <a:t>Immediate, Midterm, or Remote Harms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Is it the case that Therac-25 patients are receiving radiation overdoses?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 dirty="0" smtClean="0"/>
              <a:t>Table summarizing problem classification (With Generic Solutions)</a:t>
            </a:r>
            <a:endParaRPr lang="en-US" sz="3800" dirty="0"/>
          </a:p>
        </p:txBody>
      </p:sp>
      <p:graphicFrame>
        <p:nvGraphicFramePr>
          <p:cNvPr id="92163" name="Group 3"/>
          <p:cNvGraphicFramePr>
            <a:graphicFrameLocks noGrp="1"/>
          </p:cNvGraphicFramePr>
          <p:nvPr>
            <p:ph type="tbl" idx="1"/>
          </p:nvPr>
        </p:nvGraphicFramePr>
        <p:xfrm>
          <a:off x="228600" y="1676400"/>
          <a:ext cx="8686800" cy="4724400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  <a:gridCol w="1447800"/>
                <a:gridCol w="1447800"/>
                <a:gridCol w="1447800"/>
              </a:tblGrid>
              <a:tr h="12750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Problem / Solution Strategy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Disagreement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Conflict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Situational Constraints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493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Factual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Conceptual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Integrate?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Tradeoff?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Resource?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Technical?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Solution Generation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Generation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Don’t fall into the dilemma trap</a:t>
            </a:r>
          </a:p>
          <a:p>
            <a:pPr lvl="1"/>
            <a:r>
              <a:rPr lang="en-US" dirty="0" smtClean="0"/>
              <a:t>Assumption that all ethical problems in business offer only two solution forms: do the right thing financially or do the right thing ethically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Brainstorm</a:t>
            </a:r>
          </a:p>
          <a:p>
            <a:pPr lvl="1"/>
            <a:r>
              <a:rPr lang="en-US" dirty="0" smtClean="0"/>
              <a:t>Do exercises to unlock creative thought</a:t>
            </a:r>
          </a:p>
          <a:p>
            <a:pPr lvl="1"/>
            <a:r>
              <a:rPr lang="en-US" dirty="0" smtClean="0"/>
              <a:t>Start with an individual list</a:t>
            </a:r>
          </a:p>
          <a:p>
            <a:pPr lvl="1"/>
            <a:r>
              <a:rPr lang="en-US" dirty="0" smtClean="0"/>
              <a:t>Share your list with others while suspending criticism</a:t>
            </a:r>
          </a:p>
          <a:p>
            <a:pPr lvl="1"/>
            <a:r>
              <a:rPr lang="en-US" dirty="0" smtClean="0"/>
              <a:t>Once you have a preliminary list (set a quota) refine it</a:t>
            </a:r>
          </a:p>
          <a:p>
            <a:pPr lvl="2"/>
            <a:r>
              <a:rPr lang="en-US" dirty="0" smtClean="0"/>
              <a:t>Eliminate solutions that are impractical</a:t>
            </a:r>
          </a:p>
          <a:p>
            <a:pPr lvl="2"/>
            <a:r>
              <a:rPr lang="en-US" dirty="0" smtClean="0"/>
              <a:t>Combine solutions  (one is part of another; one is plan </a:t>
            </a:r>
            <a:r>
              <a:rPr lang="en-US" dirty="0" smtClean="0"/>
              <a:t>A, </a:t>
            </a:r>
            <a:r>
              <a:rPr lang="en-US" dirty="0" smtClean="0"/>
              <a:t>the other plan B)</a:t>
            </a:r>
          </a:p>
          <a:p>
            <a:pPr lvl="2"/>
            <a:r>
              <a:rPr lang="en-US" dirty="0" smtClean="0"/>
              <a:t>Test solutions globally and quickly to </a:t>
            </a:r>
            <a:r>
              <a:rPr lang="en-US" dirty="0" smtClean="0"/>
              <a:t>trim </a:t>
            </a:r>
            <a:r>
              <a:rPr lang="en-US" dirty="0" smtClean="0"/>
              <a:t>them down to a manageable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Use more than one frame when generating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How would an engineer specify the problem?</a:t>
            </a:r>
          </a:p>
          <a:p>
            <a:endParaRPr lang="en-US" dirty="0" smtClean="0"/>
          </a:p>
          <a:p>
            <a:r>
              <a:rPr lang="en-US" dirty="0" smtClean="0"/>
              <a:t>How would a lawyer specify the problem?</a:t>
            </a:r>
          </a:p>
          <a:p>
            <a:endParaRPr lang="en-US" dirty="0" smtClean="0"/>
          </a:p>
          <a:p>
            <a:r>
              <a:rPr lang="en-US" dirty="0" smtClean="0"/>
              <a:t>How would a manager characterize the problem?</a:t>
            </a:r>
          </a:p>
          <a:p>
            <a:endParaRPr lang="en-US" dirty="0" smtClean="0"/>
          </a:p>
          <a:p>
            <a:r>
              <a:rPr lang="en-US" dirty="0" smtClean="0"/>
              <a:t>How would a politician specify the problem?</a:t>
            </a:r>
          </a:p>
          <a:p>
            <a:endParaRPr lang="en-US" dirty="0" smtClean="0"/>
          </a:p>
          <a:p>
            <a:r>
              <a:rPr lang="en-US" dirty="0" smtClean="0"/>
              <a:t>How would a financial expert or economist specify the problem?</a:t>
            </a:r>
          </a:p>
          <a:p>
            <a:endParaRPr lang="en-US" dirty="0" smtClean="0"/>
          </a:p>
          <a:p>
            <a:r>
              <a:rPr lang="en-US" dirty="0" smtClean="0"/>
              <a:t>Try to integrate these different framings.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Refined Solution List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Alternatives / Criteria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Responsiveness</a:t>
                      </a:r>
                      <a:r>
                        <a:rPr lang="en-US" baseline="0" dirty="0" smtClean="0"/>
                        <a:t> to Problem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 Ethical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 Feasibility</a:t>
                      </a:r>
                      <a:endParaRPr lang="en-US" dirty="0"/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62050"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Generic Solutions (For every occasion)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Gather more information</a:t>
            </a:r>
          </a:p>
          <a:p>
            <a:endParaRPr lang="en-US" dirty="0" smtClean="0"/>
          </a:p>
          <a:p>
            <a:r>
              <a:rPr lang="en-US" dirty="0" err="1" smtClean="0"/>
              <a:t>Nolo</a:t>
            </a:r>
            <a:r>
              <a:rPr lang="en-US" dirty="0" smtClean="0"/>
              <a:t> </a:t>
            </a:r>
            <a:r>
              <a:rPr lang="en-US" dirty="0" err="1" smtClean="0"/>
              <a:t>Contendere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Be diplomatic.  Negotiate with the different parties.  Look for a “win-win” solution</a:t>
            </a:r>
          </a:p>
          <a:p>
            <a:endParaRPr lang="en-US" dirty="0" smtClean="0"/>
          </a:p>
          <a:p>
            <a:r>
              <a:rPr lang="en-US" dirty="0" smtClean="0"/>
              <a:t>Oppose.  Stand up to authority.  Organize opposition.  Document and publicize the wrong</a:t>
            </a:r>
          </a:p>
          <a:p>
            <a:endParaRPr lang="en-US" dirty="0" smtClean="0"/>
          </a:p>
          <a:p>
            <a:r>
              <a:rPr lang="en-US" dirty="0" smtClean="0"/>
              <a:t>Exit (Get a transfer.  Look for another job.  Live to fight another time)</a:t>
            </a:r>
          </a:p>
          <a:p>
            <a:endParaRPr lang="en-US" dirty="0" smtClean="0"/>
          </a:p>
          <a:p>
            <a:r>
              <a:rPr lang="en-US" dirty="0" smtClean="0"/>
              <a:t>Organize these as plans A, B, C, etc.  (Try one, then the other if the first doesn’t work.)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Syllabus as </a:t>
            </a:r>
            <a:br>
              <a:rPr lang="en-US" dirty="0" smtClean="0"/>
            </a:br>
            <a:r>
              <a:rPr lang="en-US" dirty="0" smtClean="0"/>
              <a:t>Social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Consent (free and informed)</a:t>
            </a:r>
          </a:p>
          <a:p>
            <a:endParaRPr lang="en-US" dirty="0" smtClean="0"/>
          </a:p>
          <a:p>
            <a:r>
              <a:rPr lang="en-US" dirty="0" smtClean="0"/>
              <a:t>Quid Pro Quo (mutually beneficial exchange)</a:t>
            </a:r>
          </a:p>
          <a:p>
            <a:endParaRPr lang="en-US" dirty="0" smtClean="0"/>
          </a:p>
          <a:p>
            <a:r>
              <a:rPr lang="en-US" dirty="0" smtClean="0"/>
              <a:t>Safe Exit</a:t>
            </a:r>
          </a:p>
          <a:p>
            <a:endParaRPr lang="en-US" dirty="0" smtClean="0"/>
          </a:p>
          <a:p>
            <a:r>
              <a:rPr lang="en-US" dirty="0" smtClean="0"/>
              <a:t>FIC (free and informed consent)—The right of a risk bearer to participate in the public decision as to the acceptability of that risk.  Includes knowledge requirements and absence of compulsion.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Solution Testing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Reversibility, Harm/Benefits, Publicity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Solutions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Develop a solution evaluation matrix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Test the ethical implications of each solution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See if the solution violates the code</a:t>
            </a: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Carry out a global feasibility assessment of the solution.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What are the situational constraints?</a:t>
            </a:r>
          </a:p>
          <a:p>
            <a:pPr lvl="1">
              <a:lnSpc>
                <a:spcPct val="90000"/>
              </a:lnSpc>
            </a:pPr>
            <a:r>
              <a:rPr lang="en-US" sz="2200" dirty="0"/>
              <a:t>Will these constraints block implementation?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 Evaluation Matrix</a:t>
            </a:r>
          </a:p>
        </p:txBody>
      </p:sp>
      <p:graphicFrame>
        <p:nvGraphicFramePr>
          <p:cNvPr id="95235" name="Group 3"/>
          <p:cNvGraphicFramePr>
            <a:graphicFrameLocks noGrp="1"/>
          </p:cNvGraphicFramePr>
          <p:nvPr>
            <p:ph type="tbl" idx="1"/>
          </p:nvPr>
        </p:nvGraphicFramePr>
        <p:xfrm>
          <a:off x="152400" y="1600200"/>
          <a:ext cx="8534400" cy="4530726"/>
        </p:xfrm>
        <a:graphic>
          <a:graphicData uri="http://schemas.openxmlformats.org/drawingml/2006/table">
            <a:tbl>
              <a:tblPr/>
              <a:tblGrid>
                <a:gridCol w="1450338"/>
                <a:gridCol w="1448516"/>
                <a:gridCol w="1450338"/>
                <a:gridCol w="1510464"/>
                <a:gridCol w="1224406"/>
                <a:gridCol w="1450338"/>
              </a:tblGrid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/ Test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Reversibility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Harm / Benefits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Publicity (Values 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Test)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Code (Corporate or Professional Code of Ethics)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Will it Work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? (Feasibility)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Reversibility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Does the action still look </a:t>
            </a:r>
            <a:r>
              <a:rPr lang="en-US" dirty="0" smtClean="0"/>
              <a:t>good </a:t>
            </a:r>
            <a:r>
              <a:rPr lang="en-US" dirty="0" smtClean="0"/>
              <a:t>when viewed from the standpoint of key stakeholders?</a:t>
            </a:r>
          </a:p>
          <a:p>
            <a:endParaRPr lang="en-US" dirty="0" smtClean="0"/>
          </a:p>
          <a:p>
            <a:r>
              <a:rPr lang="en-US" dirty="0" smtClean="0"/>
              <a:t>Agent projects into standpoint of those targeted by the action and views it through their eyes</a:t>
            </a:r>
          </a:p>
          <a:p>
            <a:endParaRPr lang="en-US" dirty="0" smtClean="0"/>
          </a:p>
          <a:p>
            <a:r>
              <a:rPr lang="en-US" dirty="0" smtClean="0"/>
              <a:t>Avoid extremes of too little and too much identification with stakeholder (go beyond your egocentric standpoint but don’t become lost in the perspective of the other)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 /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What are the likely harms and benefits that will follow from the action under consideration?</a:t>
            </a:r>
          </a:p>
          <a:p>
            <a:endParaRPr lang="en-US" dirty="0" smtClean="0"/>
          </a:p>
          <a:p>
            <a:r>
              <a:rPr lang="en-US" dirty="0" smtClean="0"/>
              <a:t>What is their magnitude and range?</a:t>
            </a:r>
          </a:p>
          <a:p>
            <a:endParaRPr lang="en-US" dirty="0" smtClean="0"/>
          </a:p>
          <a:p>
            <a:r>
              <a:rPr lang="en-US" dirty="0" smtClean="0"/>
              <a:t>How are they distributed?</a:t>
            </a:r>
          </a:p>
          <a:p>
            <a:endParaRPr lang="en-US" dirty="0" smtClean="0"/>
          </a:p>
          <a:p>
            <a:r>
              <a:rPr lang="en-US" dirty="0" smtClean="0"/>
              <a:t>Which alternative produces the most benefits coupled with the least harms?</a:t>
            </a:r>
          </a:p>
          <a:p>
            <a:endParaRPr lang="en-US" dirty="0" smtClean="0"/>
          </a:p>
          <a:p>
            <a:r>
              <a:rPr lang="en-US" dirty="0" smtClean="0"/>
              <a:t>Avoid too much (trying to factor in all consequences) and too little (leaving out significant </a:t>
            </a:r>
            <a:r>
              <a:rPr lang="en-US" dirty="0" smtClean="0"/>
              <a:t>consequences)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Publicity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are the values embedded in the action you are considering?</a:t>
            </a:r>
          </a:p>
          <a:p>
            <a:pPr lvl="1"/>
            <a:r>
              <a:rPr lang="en-US" dirty="0" smtClean="0"/>
              <a:t>Is it responsible or irresponsible?  Just or unfair?  Respectful or disrespectful?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Would you want to be publically associated with this action given the values it embodies?</a:t>
            </a:r>
          </a:p>
          <a:p>
            <a:pPr lvl="1"/>
            <a:r>
              <a:rPr lang="en-US" dirty="0" smtClean="0"/>
              <a:t>People would view you as </a:t>
            </a:r>
            <a:r>
              <a:rPr lang="en-US" dirty="0" smtClean="0"/>
              <a:t>responsible, just, or respectful; irresponsible</a:t>
            </a:r>
            <a:r>
              <a:rPr lang="en-US" dirty="0" smtClean="0"/>
              <a:t>, unjust (biased?), disrespectful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of Ethics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the action accord with your profession’s or company’s code of ethics?</a:t>
            </a:r>
          </a:p>
          <a:p>
            <a:endParaRPr lang="en-US" dirty="0" smtClean="0"/>
          </a:p>
          <a:p>
            <a:r>
              <a:rPr lang="en-US" dirty="0" smtClean="0"/>
              <a:t>How does the action accord with the key values professed by your company or profession?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Solution Implementation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 it work given the background constraints?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 smtClean="0"/>
              <a:t>A Feasibility Test—Will it Work?</a:t>
            </a:r>
            <a:endParaRPr lang="en-US" sz="3800" dirty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Restate your global feasibility analysis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resource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technical or manufacturing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Are there interest constraints</a:t>
            </a:r>
            <a:r>
              <a:rPr lang="en-US" dirty="0" smtClean="0"/>
              <a:t>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Are these fixed or negotiable?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Feasibility </a:t>
            </a:r>
            <a:r>
              <a:rPr lang="en-US" dirty="0"/>
              <a:t>Matrix</a:t>
            </a:r>
          </a:p>
        </p:txBody>
      </p:sp>
      <p:graphicFrame>
        <p:nvGraphicFramePr>
          <p:cNvPr id="98307" name="Group 3"/>
          <p:cNvGraphicFramePr>
            <a:graphicFrameLocks noGrp="1"/>
          </p:cNvGraphicFramePr>
          <p:nvPr>
            <p:ph type="tbl" idx="1"/>
          </p:nvPr>
        </p:nvGraphicFramePr>
        <p:xfrm>
          <a:off x="228600" y="1600200"/>
          <a:ext cx="8763000" cy="4530727"/>
        </p:xfrm>
        <a:graphic>
          <a:graphicData uri="http://schemas.openxmlformats.org/drawingml/2006/table">
            <a:tbl>
              <a:tblPr/>
              <a:tblGrid>
                <a:gridCol w="1219200"/>
                <a:gridCol w="971550"/>
                <a:gridCol w="1095375"/>
                <a:gridCol w="1095375"/>
                <a:gridCol w="1230313"/>
                <a:gridCol w="788987"/>
                <a:gridCol w="990600"/>
                <a:gridCol w="1371600"/>
              </a:tblGrid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Alternative/ Constraint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Resource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Technical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Individual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Organizational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Legal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Available Technology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Manufacturability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Alternative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Name</a:t>
            </a:r>
          </a:p>
          <a:p>
            <a:endParaRPr lang="en-US" dirty="0" smtClean="0"/>
          </a:p>
          <a:p>
            <a:r>
              <a:rPr lang="en-US" dirty="0" smtClean="0"/>
              <a:t>Area of academic concentration</a:t>
            </a:r>
          </a:p>
          <a:p>
            <a:endParaRPr lang="en-US" dirty="0" smtClean="0"/>
          </a:p>
          <a:p>
            <a:r>
              <a:rPr lang="en-US" dirty="0" smtClean="0"/>
              <a:t>Reason for taking course</a:t>
            </a:r>
          </a:p>
          <a:p>
            <a:endParaRPr lang="en-US" dirty="0" smtClean="0"/>
          </a:p>
          <a:p>
            <a:r>
              <a:rPr lang="en-US" dirty="0" smtClean="0"/>
              <a:t>Best educational experience</a:t>
            </a:r>
          </a:p>
          <a:p>
            <a:endParaRPr lang="en-US" dirty="0" smtClean="0"/>
          </a:p>
          <a:p>
            <a:r>
              <a:rPr lang="en-US" dirty="0" smtClean="0"/>
              <a:t>Reading and listening in English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if there are major constraints?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Try out what Westin calls the “intermediate impossible</a:t>
            </a:r>
            <a:r>
              <a:rPr lang="en-US" dirty="0" smtClean="0"/>
              <a:t>” (Practical Companion, 38)</a:t>
            </a:r>
            <a:endParaRPr lang="en-US" dirty="0" smtClean="0"/>
          </a:p>
          <a:p>
            <a:endParaRPr lang="en-US" dirty="0" smtClean="0"/>
          </a:p>
          <a:p>
            <a:pPr lvl="1"/>
            <a:r>
              <a:rPr lang="en-US" dirty="0" smtClean="0"/>
              <a:t>Take your ethically, financially, technically ideal solution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Test its feasibility.  If it is lacking…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Modify it as little as possible until it becomes feasible.  Then implement the “intermediate impossible.”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Considerations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 your problem shifted?</a:t>
            </a:r>
          </a:p>
          <a:p>
            <a:pPr lvl="1"/>
            <a:r>
              <a:rPr lang="en-US" dirty="0" smtClean="0"/>
              <a:t>Check over your refined solution list and your final solution.  Sometimes the process moves from one problem to another.  If so, re-specify your problem given what you have learned.</a:t>
            </a:r>
          </a:p>
          <a:p>
            <a:pPr lvl="1"/>
            <a:endParaRPr lang="en-US" sz="900" dirty="0" smtClean="0"/>
          </a:p>
          <a:p>
            <a:r>
              <a:rPr lang="en-US" dirty="0" smtClean="0"/>
              <a:t>Have you opened all possible doors to solving your problem?</a:t>
            </a:r>
          </a:p>
          <a:p>
            <a:pPr lvl="1"/>
            <a:r>
              <a:rPr lang="en-US" dirty="0" smtClean="0"/>
              <a:t>Multiple framings.  Resisting dilemma trap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Readings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Anthony Weston.  (2002).  </a:t>
            </a:r>
            <a:r>
              <a:rPr lang="en-US" i="1" dirty="0" smtClean="0"/>
              <a:t>A Practical Companion to Ethics: Second Edition</a:t>
            </a:r>
            <a:r>
              <a:rPr lang="en-US" dirty="0" smtClean="0"/>
              <a:t>.  Oxford, UK: Oxford University Press.</a:t>
            </a:r>
          </a:p>
          <a:p>
            <a:pPr lvl="1"/>
            <a:r>
              <a:rPr lang="en-US" dirty="0" smtClean="0"/>
              <a:t>Weston has several excellent suggestions for brainstorming solutions to ethical problems.  He also discusses how to avoid the dilemma trap.</a:t>
            </a:r>
          </a:p>
          <a:p>
            <a:endParaRPr lang="en-US" dirty="0" smtClean="0"/>
          </a:p>
          <a:p>
            <a:r>
              <a:rPr lang="en-US" i="1" dirty="0" smtClean="0"/>
              <a:t>Good Computing</a:t>
            </a:r>
            <a:r>
              <a:rPr lang="en-US" dirty="0" smtClean="0"/>
              <a:t>.  (Book under development through Jones and Bartlett)  (Huff, Frey, Cruz)</a:t>
            </a:r>
          </a:p>
          <a:p>
            <a:pPr lvl="1"/>
            <a:r>
              <a:rPr lang="en-US" dirty="0" smtClean="0"/>
              <a:t>The manuscript describes the four-stage software development cycle that is used as a model here for problem-solving.</a:t>
            </a:r>
          </a:p>
          <a:p>
            <a:endParaRPr lang="en-US" dirty="0" smtClean="0"/>
          </a:p>
          <a:p>
            <a:r>
              <a:rPr lang="en-US" dirty="0" smtClean="0"/>
              <a:t>Carolyn </a:t>
            </a:r>
            <a:r>
              <a:rPr lang="en-US" dirty="0" err="1" smtClean="0"/>
              <a:t>Whitbeck</a:t>
            </a:r>
            <a:r>
              <a:rPr lang="en-US" dirty="0" smtClean="0"/>
              <a:t>.  (1998).  </a:t>
            </a:r>
            <a:r>
              <a:rPr lang="en-US" i="1" dirty="0" smtClean="0"/>
              <a:t>Ethics in engineering practice and research</a:t>
            </a:r>
            <a:r>
              <a:rPr lang="en-US" dirty="0" smtClean="0"/>
              <a:t>.  Cambridge, UK: Cambridge University Press.</a:t>
            </a:r>
          </a:p>
          <a:p>
            <a:pPr lvl="1"/>
            <a:r>
              <a:rPr lang="en-US" dirty="0" err="1" smtClean="0"/>
              <a:t>Whitbeck</a:t>
            </a:r>
            <a:r>
              <a:rPr lang="en-US" dirty="0" smtClean="0"/>
              <a:t> provides an illuminating discussion of the analogy between ethics and design problems.</a:t>
            </a:r>
            <a:endParaRPr lang="en-US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 Charts</a:t>
            </a:r>
          </a:p>
        </p:txBody>
      </p:sp>
      <p:graphicFrame>
        <p:nvGraphicFramePr>
          <p:cNvPr id="40968" name="Organization Chart 8"/>
          <p:cNvGraphicFramePr>
            <a:graphicFrameLocks/>
          </p:cNvGraphicFramePr>
          <p:nvPr>
            <p:ph type="dgm" idx="1"/>
          </p:nvPr>
        </p:nvGraphicFramePr>
        <p:xfrm>
          <a:off x="914400" y="1617663"/>
          <a:ext cx="7772400" cy="4495800"/>
        </p:xfrm>
        <a:graphic>
          <a:graphicData uri="http://schemas.openxmlformats.org/drawingml/2006/compatibility">
            <com:legacyDrawing xmlns:com="http://schemas.openxmlformats.org/drawingml/2006/compatibility" spid="_x0000_s4096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 Charts</a:t>
            </a:r>
          </a:p>
        </p:txBody>
      </p:sp>
      <p:graphicFrame>
        <p:nvGraphicFramePr>
          <p:cNvPr id="44035" name="Organization Chart 3"/>
          <p:cNvGraphicFramePr>
            <a:graphicFrameLocks/>
          </p:cNvGraphicFramePr>
          <p:nvPr>
            <p:ph type="dgm" idx="1"/>
          </p:nvPr>
        </p:nvGraphicFramePr>
        <p:xfrm>
          <a:off x="914400" y="1617663"/>
          <a:ext cx="7772400" cy="4495800"/>
        </p:xfrm>
        <a:graphic>
          <a:graphicData uri="http://schemas.openxmlformats.org/drawingml/2006/compatibility">
            <com:legacyDrawing xmlns:com="http://schemas.openxmlformats.org/drawingml/2006/compatibility" spid="_x0000_s4403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 Charts</a:t>
            </a:r>
          </a:p>
        </p:txBody>
      </p:sp>
      <p:graphicFrame>
        <p:nvGraphicFramePr>
          <p:cNvPr id="45059" name="Organization Chart 3"/>
          <p:cNvGraphicFramePr>
            <a:graphicFrameLocks/>
          </p:cNvGraphicFramePr>
          <p:nvPr>
            <p:ph type="dgm" idx="1"/>
          </p:nvPr>
        </p:nvGraphicFramePr>
        <p:xfrm>
          <a:off x="914400" y="1617663"/>
          <a:ext cx="7772400" cy="4495800"/>
        </p:xfrm>
        <a:graphic>
          <a:graphicData uri="http://schemas.openxmlformats.org/drawingml/2006/compatibility">
            <com:legacyDrawing xmlns:com="http://schemas.openxmlformats.org/drawingml/2006/compatibility" spid="_x0000_s4505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 Charts</a:t>
            </a:r>
          </a:p>
        </p:txBody>
      </p:sp>
      <p:graphicFrame>
        <p:nvGraphicFramePr>
          <p:cNvPr id="47107" name="Organization Chart 3"/>
          <p:cNvGraphicFramePr>
            <a:graphicFrameLocks/>
          </p:cNvGraphicFramePr>
          <p:nvPr>
            <p:ph type="dgm" idx="1"/>
          </p:nvPr>
        </p:nvGraphicFramePr>
        <p:xfrm>
          <a:off x="609600" y="1617663"/>
          <a:ext cx="8382000" cy="4783137"/>
        </p:xfrm>
        <a:graphic>
          <a:graphicData uri="http://schemas.openxmlformats.org/drawingml/2006/compatibility">
            <com:legacyDrawing xmlns:com="http://schemas.openxmlformats.org/drawingml/2006/compatibility" spid="_x0000_s4710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1169988"/>
          </a:xfrm>
        </p:spPr>
        <p:txBody>
          <a:bodyPr>
            <a:normAutofit fontScale="90000"/>
          </a:bodyPr>
          <a:lstStyle/>
          <a:p>
            <a:r>
              <a:rPr lang="en-US" sz="3800"/>
              <a:t>There is an analogy between design problems and ethical problems</a:t>
            </a:r>
          </a:p>
        </p:txBody>
      </p:sp>
      <p:graphicFrame>
        <p:nvGraphicFramePr>
          <p:cNvPr id="56363" name="Group 43"/>
          <p:cNvGraphicFramePr>
            <a:graphicFrameLocks noGrp="1"/>
          </p:cNvGraphicFramePr>
          <p:nvPr>
            <p:ph type="tbl" idx="1"/>
          </p:nvPr>
        </p:nvGraphicFramePr>
        <p:xfrm>
          <a:off x="762000" y="1562100"/>
          <a:ext cx="8077200" cy="4965383"/>
        </p:xfrm>
        <a:graphic>
          <a:graphicData uri="http://schemas.openxmlformats.org/drawingml/2006/table">
            <a:tbl>
              <a:tblPr/>
              <a:tblGrid>
                <a:gridCol w="4000500"/>
                <a:gridCol w="40767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Design Problem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Ethical 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65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 a prototype that optimizes (or satisfices) designated specifications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Construct a solution that realizes </a:t>
                      </a:r>
                      <a:r>
                        <a:rPr kumimoji="0" lang="en-US" sz="2200" b="0" i="1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ethical</a:t>
                      </a: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values (justice, responsibility, reasonableness, respect, and safety)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8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Conflicts between specifications are resolved through integration of specifications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Resolve conflicts between  values (moral vs. moral or moral vs. non-moral) by integration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3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Prototype must be implemented over background constraints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Implement solution over resource, technical, and interest constraints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Decision-Making in Business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Rational Choice Method: Textbook (Lawrence and Weber)</a:t>
            </a:r>
          </a:p>
          <a:p>
            <a:r>
              <a:rPr lang="en-US" dirty="0" smtClean="0"/>
              <a:t>Issue Management Process (32)</a:t>
            </a:r>
          </a:p>
          <a:p>
            <a:pPr lvl="1"/>
            <a:r>
              <a:rPr lang="en-US" dirty="0" smtClean="0"/>
              <a:t>Identify Issue</a:t>
            </a:r>
          </a:p>
          <a:p>
            <a:pPr lvl="1"/>
            <a:r>
              <a:rPr lang="en-US" dirty="0" smtClean="0"/>
              <a:t>Analyze Issue</a:t>
            </a:r>
          </a:p>
          <a:p>
            <a:pPr lvl="1"/>
            <a:r>
              <a:rPr lang="en-US" dirty="0" smtClean="0"/>
              <a:t>Generate Options</a:t>
            </a:r>
          </a:p>
          <a:p>
            <a:pPr lvl="1"/>
            <a:r>
              <a:rPr lang="en-US" dirty="0" smtClean="0"/>
              <a:t>Take Action</a:t>
            </a:r>
          </a:p>
          <a:p>
            <a:pPr lvl="1"/>
            <a:r>
              <a:rPr lang="en-US" dirty="0" smtClean="0"/>
              <a:t>Evaluate Results</a:t>
            </a:r>
          </a:p>
          <a:p>
            <a:r>
              <a:rPr lang="en-US" dirty="0" smtClean="0"/>
              <a:t>Evaluating and ranking given results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800"/>
              <a:t>Problem-solving in computing can be modeled on software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772400" cy="4800600"/>
          </a:xfrm>
        </p:spPr>
        <p:txBody>
          <a:bodyPr>
            <a:normAutofit fontScale="85000" lnSpcReduction="20000"/>
          </a:bodyPr>
          <a:lstStyle/>
          <a:p>
            <a:pPr marL="533400" indent="-533400"/>
            <a:r>
              <a:rPr lang="en-US" sz="3200" dirty="0"/>
              <a:t>The software development cycle can be presented in terms of four stages:</a:t>
            </a:r>
          </a:p>
          <a:p>
            <a:pPr marL="533400" indent="-533400"/>
            <a:endParaRPr lang="en-US" sz="1400" dirty="0"/>
          </a:p>
          <a:p>
            <a:pPr marL="952500" lvl="1" indent="-495300">
              <a:buFont typeface="Wingdings" pitchFamily="2" charset="2"/>
              <a:buAutoNum type="arabicPeriod"/>
            </a:pPr>
            <a:r>
              <a:rPr lang="en-US" sz="3000" dirty="0"/>
              <a:t>Problem Specification</a:t>
            </a:r>
          </a:p>
          <a:p>
            <a:pPr marL="952500" lvl="1" indent="-495300">
              <a:buFont typeface="Wingdings" pitchFamily="2" charset="2"/>
              <a:buAutoNum type="arabicPeriod"/>
            </a:pPr>
            <a:endParaRPr lang="en-US" sz="1200" dirty="0"/>
          </a:p>
          <a:p>
            <a:pPr marL="952500" lvl="1" indent="-495300">
              <a:buFont typeface="Wingdings" pitchFamily="2" charset="2"/>
              <a:buAutoNum type="arabicPeriod"/>
            </a:pPr>
            <a:r>
              <a:rPr lang="en-US" sz="3000" dirty="0"/>
              <a:t>Solution Generation</a:t>
            </a:r>
          </a:p>
          <a:p>
            <a:pPr marL="952500" lvl="1" indent="-495300">
              <a:buFont typeface="Wingdings" pitchFamily="2" charset="2"/>
              <a:buAutoNum type="arabicPeriod"/>
            </a:pPr>
            <a:endParaRPr lang="en-US" sz="1200" dirty="0"/>
          </a:p>
          <a:p>
            <a:pPr marL="952500" lvl="1" indent="-495300">
              <a:buFont typeface="Wingdings" pitchFamily="2" charset="2"/>
              <a:buAutoNum type="arabicPeriod"/>
            </a:pPr>
            <a:r>
              <a:rPr lang="en-US" sz="3000" dirty="0"/>
              <a:t>Solution Testing</a:t>
            </a:r>
          </a:p>
          <a:p>
            <a:pPr marL="952500" lvl="1" indent="-495300">
              <a:buFont typeface="Wingdings" pitchFamily="2" charset="2"/>
              <a:buAutoNum type="arabicPeriod"/>
            </a:pPr>
            <a:endParaRPr lang="en-US" sz="1200" dirty="0"/>
          </a:p>
          <a:p>
            <a:pPr marL="952500" lvl="1" indent="-495300">
              <a:buFont typeface="Wingdings" pitchFamily="2" charset="2"/>
              <a:buAutoNum type="arabicPeriod"/>
            </a:pPr>
            <a:r>
              <a:rPr lang="en-US" sz="3000" dirty="0"/>
              <a:t>Solution </a:t>
            </a:r>
            <a:r>
              <a:rPr lang="en-US" sz="3000" dirty="0" smtClean="0"/>
              <a:t>Implementation</a:t>
            </a:r>
          </a:p>
          <a:p>
            <a:pPr marL="952500" lvl="1" indent="-495300">
              <a:buFont typeface="Wingdings" pitchFamily="2" charset="2"/>
              <a:buAutoNum type="arabicPeriod"/>
            </a:pPr>
            <a:endParaRPr lang="en-US" sz="3000" dirty="0" smtClean="0"/>
          </a:p>
          <a:p>
            <a:pPr marL="552450" indent="-495300"/>
            <a:r>
              <a:rPr lang="en-US" sz="3400" dirty="0" smtClean="0"/>
              <a:t>Generate or create options that embody or realize ethical value or worth</a:t>
            </a:r>
          </a:p>
          <a:p>
            <a:pPr marL="952500" lvl="1" indent="-495300"/>
            <a:r>
              <a:rPr lang="en-US" sz="3000" dirty="0" smtClean="0"/>
              <a:t>We don’t find them, we make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Difference between choice and problem-solving?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choice, one chooses among existing options by applying different frameworks such as ethical frameworks (Text 86)</a:t>
            </a:r>
          </a:p>
          <a:p>
            <a:pPr lvl="1"/>
            <a:r>
              <a:rPr lang="en-US" dirty="0" smtClean="0"/>
              <a:t>Virtues: An action is ethical when it aligns with good character</a:t>
            </a:r>
          </a:p>
          <a:p>
            <a:pPr lvl="1"/>
            <a:r>
              <a:rPr lang="en-US" dirty="0" smtClean="0"/>
              <a:t>Utilitarian: An action is ethical when net benefits exceed net costs</a:t>
            </a:r>
          </a:p>
          <a:p>
            <a:pPr lvl="1"/>
            <a:r>
              <a:rPr lang="en-US" dirty="0" smtClean="0"/>
              <a:t>Rights: An action is ethical when basic human rights are respected</a:t>
            </a:r>
          </a:p>
          <a:p>
            <a:pPr lvl="1"/>
            <a:r>
              <a:rPr lang="en-US" dirty="0" smtClean="0"/>
              <a:t>Justice: An action is ethical when benefits and costs are fairly distributed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do not find a solution but create one</a:t>
            </a:r>
          </a:p>
          <a:p>
            <a:endParaRPr lang="en-US" dirty="0" smtClean="0"/>
          </a:p>
          <a:p>
            <a:r>
              <a:rPr lang="en-US" dirty="0" smtClean="0"/>
              <a:t>We do not evaluate existing choices in terms of standards</a:t>
            </a:r>
          </a:p>
          <a:p>
            <a:endParaRPr lang="en-US" dirty="0" smtClean="0"/>
          </a:p>
          <a:p>
            <a:r>
              <a:rPr lang="en-US" dirty="0" smtClean="0"/>
              <a:t>Instead we use the standards to guide the imagination in brainstorming and designing solutions that respond concretely to the situation in question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Problem Solving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Specifying the Problem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1746</Words>
  <Application>Microsoft Office PowerPoint</Application>
  <PresentationFormat>On-screen Show (4:3)</PresentationFormat>
  <Paragraphs>361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Times New Roman</vt:lpstr>
      <vt:lpstr>Wingdings</vt:lpstr>
      <vt:lpstr>Office Theme</vt:lpstr>
      <vt:lpstr>Decision Making Manual: A Toolkit for Making Moral Decisions</vt:lpstr>
      <vt:lpstr>Syllabus as  Social Contract</vt:lpstr>
      <vt:lpstr>Information</vt:lpstr>
      <vt:lpstr>There is an analogy between design problems and ethical problems</vt:lpstr>
      <vt:lpstr>Decision-Making in Business</vt:lpstr>
      <vt:lpstr>Problem-solving in computing can be modeled on software design</vt:lpstr>
      <vt:lpstr>The Difference between choice and problem-solving?</vt:lpstr>
      <vt:lpstr>Problem Solving</vt:lpstr>
      <vt:lpstr>Problem Solving</vt:lpstr>
      <vt:lpstr>Prepare a Socio-Technical System (STS) table</vt:lpstr>
      <vt:lpstr>1. Identify key components of the STS</vt:lpstr>
      <vt:lpstr>Identify parts that embody values</vt:lpstr>
      <vt:lpstr>Classify the problem:</vt:lpstr>
      <vt:lpstr>Table summarizing problem classification (With Generic Solutions)</vt:lpstr>
      <vt:lpstr>Problem Solving</vt:lpstr>
      <vt:lpstr>Solution Generation</vt:lpstr>
      <vt:lpstr>Use more than one frame when generating solutions</vt:lpstr>
      <vt:lpstr>Refined Solution List</vt:lpstr>
      <vt:lpstr>Generic Solutions (For every occasion)</vt:lpstr>
      <vt:lpstr>Solution Testing</vt:lpstr>
      <vt:lpstr>Test Solutions</vt:lpstr>
      <vt:lpstr>Solution Evaluation Matrix</vt:lpstr>
      <vt:lpstr>Reversibility</vt:lpstr>
      <vt:lpstr>Harm / Benefits</vt:lpstr>
      <vt:lpstr>Publicity Test</vt:lpstr>
      <vt:lpstr>Code of Ethics Test</vt:lpstr>
      <vt:lpstr>Solution Implementation</vt:lpstr>
      <vt:lpstr>A Feasibility Test—Will it Work?</vt:lpstr>
      <vt:lpstr>Feasibility Matrix</vt:lpstr>
      <vt:lpstr>What if there are major constraints?</vt:lpstr>
      <vt:lpstr>Final Considerations</vt:lpstr>
      <vt:lpstr>Some Readings</vt:lpstr>
      <vt:lpstr>Flow Charts</vt:lpstr>
      <vt:lpstr>Flow Charts</vt:lpstr>
      <vt:lpstr>Flow Charts</vt:lpstr>
      <vt:lpstr>Flow Charts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 Manual: A Toolkit for Making Moral Decisions</dc:title>
  <dc:creator>Bill</dc:creator>
  <cp:lastModifiedBy>frey.william</cp:lastModifiedBy>
  <cp:revision>108</cp:revision>
  <dcterms:created xsi:type="dcterms:W3CDTF">2005-10-06T18:57:00Z</dcterms:created>
  <dcterms:modified xsi:type="dcterms:W3CDTF">2010-09-20T14:21:37Z</dcterms:modified>
</cp:coreProperties>
</file>