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20"/>
  </p:notesMasterIdLst>
  <p:sldIdLst>
    <p:sldId id="256" r:id="rId2"/>
    <p:sldId id="286" r:id="rId3"/>
    <p:sldId id="264" r:id="rId4"/>
    <p:sldId id="292" r:id="rId5"/>
    <p:sldId id="307" r:id="rId6"/>
    <p:sldId id="322" r:id="rId7"/>
    <p:sldId id="323" r:id="rId8"/>
    <p:sldId id="333" r:id="rId9"/>
    <p:sldId id="313" r:id="rId10"/>
    <p:sldId id="314" r:id="rId11"/>
    <p:sldId id="324" r:id="rId12"/>
    <p:sldId id="325" r:id="rId13"/>
    <p:sldId id="326" r:id="rId14"/>
    <p:sldId id="316" r:id="rId15"/>
    <p:sldId id="317" r:id="rId16"/>
    <p:sldId id="332" r:id="rId17"/>
    <p:sldId id="297" r:id="rId18"/>
    <p:sldId id="337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75" autoAdjust="0"/>
  </p:normalViewPr>
  <p:slideViewPr>
    <p:cSldViewPr>
      <p:cViewPr>
        <p:scale>
          <a:sx n="50" d="100"/>
          <a:sy n="50" d="100"/>
        </p:scale>
        <p:origin x="-571" y="-10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AF58C7-DFDF-4A12-8A7D-984AD33C4215}" type="datetimeFigureOut">
              <a:rPr lang="en-US" smtClean="0"/>
              <a:t>8/20/2012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411EE6-3325-46DF-94ED-78EF924E5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682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411EE6-3325-46DF-94ED-78EF924E5F4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8829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411EE6-3325-46DF-94ED-78EF924E5F4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3173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411EE6-3325-46DF-94ED-78EF924E5F4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1847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411EE6-3325-46DF-94ED-78EF924E5F4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9481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411EE6-3325-46DF-94ED-78EF924E5F4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0419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411EE6-3325-46DF-94ED-78EF924E5F4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9839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411EE6-3325-46DF-94ED-78EF924E5F4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3697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411EE6-3325-46DF-94ED-78EF924E5F4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861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411EE6-3325-46DF-94ED-78EF924E5F4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1347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411EE6-3325-46DF-94ED-78EF924E5F4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481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411EE6-3325-46DF-94ED-78EF924E5F4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476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411EE6-3325-46DF-94ED-78EF924E5F4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465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411EE6-3325-46DF-94ED-78EF924E5F4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6591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411EE6-3325-46DF-94ED-78EF924E5F4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8076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411EE6-3325-46DF-94ED-78EF924E5F4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9038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411EE6-3325-46DF-94ED-78EF924E5F4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8298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411EE6-3325-46DF-94ED-78EF924E5F4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7381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411EE6-3325-46DF-94ED-78EF924E5F4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083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3A4B5-F03F-450E-8CB4-212868637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9AC7A-A812-4A52-BE84-E1D81D76D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5A078-6458-4E5C-90B0-7C261B73B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C6959F2-20BD-465D-8C14-C1D16FF653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C93EA-BC13-4E5C-803B-1665D4806E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0FFC2-1A1B-4363-AA33-9E0674316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D6D4-7E25-4B07-81A4-5736310236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25D86-0005-4B0D-B661-5FBB263B2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CEC3-A5A2-4BA5-9520-4A0470ECA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2ED19-EE3F-4E63-9227-B82ADBBF62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B3895-A2B8-4B0E-832F-26EB4205A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DC1ED-5E9A-414B-B5D0-324261C8E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3ECC0-C547-4160-A866-49DEB8C4E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400"/>
              <a:t>Decision Making Manual: A Toolkit for Making Moral Decisions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William J. Frey (UPRM)</a:t>
            </a:r>
          </a:p>
          <a:p>
            <a:r>
              <a:rPr lang="en-US"/>
              <a:t>José A. Cruz-Cruz (UPRM)</a:t>
            </a:r>
          </a:p>
          <a:p>
            <a:r>
              <a:rPr lang="en-US"/>
              <a:t>Chuck Huff (St. Olaf)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 Evaluation Matrix</a:t>
            </a:r>
          </a:p>
        </p:txBody>
      </p:sp>
      <p:graphicFrame>
        <p:nvGraphicFramePr>
          <p:cNvPr id="95235" name="Group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520291839"/>
              </p:ext>
            </p:extLst>
          </p:nvPr>
        </p:nvGraphicFramePr>
        <p:xfrm>
          <a:off x="914400" y="1600200"/>
          <a:ext cx="7309994" cy="4530726"/>
        </p:xfrm>
        <a:graphic>
          <a:graphicData uri="http://schemas.openxmlformats.org/drawingml/2006/table">
            <a:tbl>
              <a:tblPr/>
              <a:tblGrid>
                <a:gridCol w="1450338"/>
                <a:gridCol w="1448516"/>
                <a:gridCol w="1450338"/>
                <a:gridCol w="1510464"/>
                <a:gridCol w="1450338"/>
              </a:tblGrid>
              <a:tr h="1133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Alternative / Test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Reversibility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Harm / Benefits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Publicity (Values Test)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Will it Work? (Feasibility)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Alternative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3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Alternative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Alternative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Reversibility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Does the action still look good when viewed from the standpoint of key stakeholders?</a:t>
            </a:r>
          </a:p>
          <a:p>
            <a:endParaRPr lang="en-US" dirty="0" smtClean="0"/>
          </a:p>
          <a:p>
            <a:r>
              <a:rPr lang="en-US" dirty="0" smtClean="0"/>
              <a:t>Agent projects into standpoint of those targeted by the action and views it through their eyes</a:t>
            </a:r>
          </a:p>
          <a:p>
            <a:endParaRPr lang="en-US" dirty="0" smtClean="0"/>
          </a:p>
          <a:p>
            <a:r>
              <a:rPr lang="en-US" dirty="0" smtClean="0"/>
              <a:t>Avoid extremes of too little and too much identification with stakeholder </a:t>
            </a:r>
            <a:endParaRPr lang="en-US" dirty="0" smtClean="0"/>
          </a:p>
          <a:p>
            <a:pPr lvl="1"/>
            <a:r>
              <a:rPr lang="en-US" dirty="0" smtClean="0"/>
              <a:t>go </a:t>
            </a:r>
            <a:r>
              <a:rPr lang="en-US" dirty="0" smtClean="0"/>
              <a:t>beyond your egocentric standpoint but don’t become lost in the perspective of the </a:t>
            </a:r>
            <a:r>
              <a:rPr lang="en-US" dirty="0" smtClean="0"/>
              <a:t>other</a:t>
            </a:r>
          </a:p>
          <a:p>
            <a:pPr lvl="1"/>
            <a:r>
              <a:rPr lang="en-US" dirty="0" smtClean="0"/>
              <a:t>Empathic and Advisory Projections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Harm /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What are the likely harms and benefits that will follow from the action under consideration?</a:t>
            </a:r>
          </a:p>
          <a:p>
            <a:endParaRPr lang="en-US" dirty="0" smtClean="0"/>
          </a:p>
          <a:p>
            <a:r>
              <a:rPr lang="en-US" dirty="0" smtClean="0"/>
              <a:t>What is their magnitude and range?</a:t>
            </a:r>
          </a:p>
          <a:p>
            <a:endParaRPr lang="en-US" dirty="0" smtClean="0"/>
          </a:p>
          <a:p>
            <a:r>
              <a:rPr lang="en-US" dirty="0" smtClean="0"/>
              <a:t>How are they distributed?</a:t>
            </a:r>
          </a:p>
          <a:p>
            <a:endParaRPr lang="en-US" dirty="0" smtClean="0"/>
          </a:p>
          <a:p>
            <a:r>
              <a:rPr lang="en-US" dirty="0" smtClean="0"/>
              <a:t>Which alternative produces the most benefits coupled with the least harms?</a:t>
            </a:r>
          </a:p>
          <a:p>
            <a:endParaRPr lang="en-US" dirty="0" smtClean="0"/>
          </a:p>
          <a:p>
            <a:r>
              <a:rPr lang="en-US" dirty="0" smtClean="0"/>
              <a:t>Avoid too much (trying to factor in all consequences) and too little (leaving out significant consequences)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Publicity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What are the values embedded in the action you are considering?</a:t>
            </a:r>
          </a:p>
          <a:p>
            <a:pPr lvl="1"/>
            <a:r>
              <a:rPr lang="en-US" dirty="0" smtClean="0"/>
              <a:t>Is it responsible or irresponsible?  Just or unfair?  Respectful or disrespectful?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Would you want to be publically associated with this action given the values it embodies?</a:t>
            </a:r>
          </a:p>
          <a:p>
            <a:pPr lvl="1"/>
            <a:r>
              <a:rPr lang="en-US" dirty="0" smtClean="0"/>
              <a:t>People would view you as responsible, just, or respectful; irresponsible, unjust (biased?), disrespectful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 smtClean="0"/>
              <a:t>A Feasibility Test—Will it Work?</a:t>
            </a:r>
            <a:endParaRPr lang="en-US" sz="3800" dirty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Restate your global feasibility analysis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Are there resource constraints</a:t>
            </a:r>
            <a:r>
              <a:rPr lang="en-US" dirty="0" smtClean="0"/>
              <a:t>?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Are these fixed or negotiable?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Are there technical or manufacturing constraints</a:t>
            </a:r>
            <a:r>
              <a:rPr lang="en-US" dirty="0" smtClean="0"/>
              <a:t>?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Are these fixed or negotiable?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Are there interest constraints</a:t>
            </a:r>
            <a:r>
              <a:rPr lang="en-US" dirty="0" smtClean="0"/>
              <a:t>?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Are these fixed or negotiable?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Feasibility </a:t>
            </a:r>
            <a:r>
              <a:rPr lang="en-US" dirty="0"/>
              <a:t>Matrix</a:t>
            </a:r>
          </a:p>
        </p:txBody>
      </p:sp>
      <p:graphicFrame>
        <p:nvGraphicFramePr>
          <p:cNvPr id="98307" name="Group 3"/>
          <p:cNvGraphicFramePr>
            <a:graphicFrameLocks noGrp="1"/>
          </p:cNvGraphicFramePr>
          <p:nvPr>
            <p:ph type="tbl" idx="1"/>
          </p:nvPr>
        </p:nvGraphicFramePr>
        <p:xfrm>
          <a:off x="228600" y="1600200"/>
          <a:ext cx="8763000" cy="4530727"/>
        </p:xfrm>
        <a:graphic>
          <a:graphicData uri="http://schemas.openxmlformats.org/drawingml/2006/table">
            <a:tbl>
              <a:tblPr/>
              <a:tblGrid>
                <a:gridCol w="1219200"/>
                <a:gridCol w="971550"/>
                <a:gridCol w="1095375"/>
                <a:gridCol w="1095375"/>
                <a:gridCol w="1230313"/>
                <a:gridCol w="788987"/>
                <a:gridCol w="990600"/>
                <a:gridCol w="1371600"/>
              </a:tblGrid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Alternative/ Constraint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Resource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Technical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Individual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Organizational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Legal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Available Technology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Manufacturability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Alternative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Alternative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Alternative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if there are major constraints?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Try out what Westin calls the “intermediate impossible” (Practical Companion, 38)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Take your ethically, financially, technically ideal solution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Test its feasibility.  If it is lacking…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Modify it as little as possible until it becomes feasible.  Then implement the “intermediate impossible.”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Considerations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 your problem shifted?</a:t>
            </a:r>
          </a:p>
          <a:p>
            <a:pPr lvl="1"/>
            <a:r>
              <a:rPr lang="en-US" dirty="0" smtClean="0"/>
              <a:t>Check over your refined solution list and your final solution.  Sometimes the process moves from one problem to another.  If so, re-specify your problem given what you have learned.</a:t>
            </a:r>
          </a:p>
          <a:p>
            <a:pPr lvl="1"/>
            <a:endParaRPr lang="en-US" sz="900" dirty="0" smtClean="0"/>
          </a:p>
          <a:p>
            <a:r>
              <a:rPr lang="en-US" dirty="0" smtClean="0"/>
              <a:t>Have you opened all possible doors to solving your problem?</a:t>
            </a:r>
          </a:p>
          <a:p>
            <a:pPr lvl="1"/>
            <a:r>
              <a:rPr lang="en-US" dirty="0" smtClean="0"/>
              <a:t>Multiple framings.  Resisting dilemma trap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Readings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Anthony Weston.  (2002).  </a:t>
            </a:r>
            <a:r>
              <a:rPr lang="en-US" i="1" dirty="0" smtClean="0"/>
              <a:t>A Practical Companion to Ethics: Second Edition</a:t>
            </a:r>
            <a:r>
              <a:rPr lang="en-US" dirty="0" smtClean="0"/>
              <a:t>.  Oxford, UK: Oxford University Press.</a:t>
            </a:r>
          </a:p>
          <a:p>
            <a:pPr lvl="1"/>
            <a:r>
              <a:rPr lang="en-US" dirty="0" smtClean="0"/>
              <a:t>Weston has several excellent suggestions for brainstorming solutions to ethical problems.  He also discusses how to avoid the dilemma trap.</a:t>
            </a:r>
          </a:p>
          <a:p>
            <a:endParaRPr lang="en-US" dirty="0" smtClean="0"/>
          </a:p>
          <a:p>
            <a:r>
              <a:rPr lang="en-US" i="1" dirty="0" smtClean="0"/>
              <a:t>Good Computing</a:t>
            </a:r>
            <a:r>
              <a:rPr lang="en-US" dirty="0" smtClean="0"/>
              <a:t>.  (Book under development through Jones and Bartlett)  (Huff, Frey, Cruz)</a:t>
            </a:r>
          </a:p>
          <a:p>
            <a:pPr lvl="1"/>
            <a:r>
              <a:rPr lang="en-US" dirty="0" smtClean="0"/>
              <a:t>The manuscript describes the four-stage software development cycle that is used as a model here for problem-solving.</a:t>
            </a:r>
          </a:p>
          <a:p>
            <a:endParaRPr lang="en-US" dirty="0" smtClean="0"/>
          </a:p>
          <a:p>
            <a:r>
              <a:rPr lang="en-US" dirty="0" smtClean="0"/>
              <a:t>Carolyn </a:t>
            </a:r>
            <a:r>
              <a:rPr lang="en-US" dirty="0" err="1" smtClean="0"/>
              <a:t>Whitbeck</a:t>
            </a:r>
            <a:r>
              <a:rPr lang="en-US" dirty="0" smtClean="0"/>
              <a:t>.  (1998).  </a:t>
            </a:r>
            <a:r>
              <a:rPr lang="en-US" i="1" dirty="0" smtClean="0"/>
              <a:t>Ethics in engineering practice and research</a:t>
            </a:r>
            <a:r>
              <a:rPr lang="en-US" dirty="0" smtClean="0"/>
              <a:t>.  Cambridge, UK: Cambridge University Press.</a:t>
            </a:r>
          </a:p>
          <a:p>
            <a:pPr lvl="1"/>
            <a:r>
              <a:rPr lang="en-US" dirty="0" err="1" smtClean="0"/>
              <a:t>Whitbeck</a:t>
            </a:r>
            <a:r>
              <a:rPr lang="en-US" dirty="0" smtClean="0"/>
              <a:t> provides an illuminating discussion of the analogy between ethics and design problems.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772400" cy="1169988"/>
          </a:xfrm>
        </p:spPr>
        <p:txBody>
          <a:bodyPr>
            <a:normAutofit fontScale="90000"/>
          </a:bodyPr>
          <a:lstStyle/>
          <a:p>
            <a:r>
              <a:rPr lang="en-US" sz="3800"/>
              <a:t>There is an analogy between design problems and ethical problems</a:t>
            </a:r>
          </a:p>
        </p:txBody>
      </p:sp>
      <p:graphicFrame>
        <p:nvGraphicFramePr>
          <p:cNvPr id="56363" name="Group 43"/>
          <p:cNvGraphicFramePr>
            <a:graphicFrameLocks noGrp="1"/>
          </p:cNvGraphicFramePr>
          <p:nvPr>
            <p:ph type="tbl" idx="1"/>
          </p:nvPr>
        </p:nvGraphicFramePr>
        <p:xfrm>
          <a:off x="762000" y="1562100"/>
          <a:ext cx="8077200" cy="4965383"/>
        </p:xfrm>
        <a:graphic>
          <a:graphicData uri="http://schemas.openxmlformats.org/drawingml/2006/table">
            <a:tbl>
              <a:tblPr/>
              <a:tblGrid>
                <a:gridCol w="4000500"/>
                <a:gridCol w="4076700"/>
              </a:tblGrid>
              <a:tr h="463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Design Problem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Ethical Problem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5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Construct a prototype that optimizes (or satisfices) designated specifications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Construct a solution that realizes </a:t>
                      </a:r>
                      <a:r>
                        <a:rPr kumimoji="0" lang="en-US" sz="22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ethical</a:t>
                      </a: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values (justice, responsibility, reasonableness, respect, and safety)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8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Conflicts between specifications are resolved through integration of specifications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Resolve conflicts between  values (moral vs. moral or moral vs. non-moral) by integration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Prototype must be implemented over background constraints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Implement solution over resource, technical, and interest constraints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800"/>
              <a:t>Problem-solving in computing can be modeled on software design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772400" cy="4800600"/>
          </a:xfrm>
        </p:spPr>
        <p:txBody>
          <a:bodyPr>
            <a:normAutofit fontScale="85000" lnSpcReduction="20000"/>
          </a:bodyPr>
          <a:lstStyle/>
          <a:p>
            <a:pPr marL="533400" indent="-533400"/>
            <a:r>
              <a:rPr lang="en-US" sz="3200" dirty="0"/>
              <a:t>The software development cycle can be presented in terms of four stages:</a:t>
            </a:r>
          </a:p>
          <a:p>
            <a:pPr marL="533400" indent="-533400"/>
            <a:endParaRPr lang="en-US" sz="1400" dirty="0"/>
          </a:p>
          <a:p>
            <a:pPr marL="952500" lvl="1" indent="-495300">
              <a:buFont typeface="Wingdings" pitchFamily="2" charset="2"/>
              <a:buAutoNum type="arabicPeriod"/>
            </a:pPr>
            <a:r>
              <a:rPr lang="en-US" sz="3000" dirty="0"/>
              <a:t>Problem Specification</a:t>
            </a:r>
          </a:p>
          <a:p>
            <a:pPr marL="952500" lvl="1" indent="-495300">
              <a:buFont typeface="Wingdings" pitchFamily="2" charset="2"/>
              <a:buAutoNum type="arabicPeriod"/>
            </a:pPr>
            <a:endParaRPr lang="en-US" sz="1200" dirty="0"/>
          </a:p>
          <a:p>
            <a:pPr marL="952500" lvl="1" indent="-495300">
              <a:buFont typeface="Wingdings" pitchFamily="2" charset="2"/>
              <a:buAutoNum type="arabicPeriod"/>
            </a:pPr>
            <a:r>
              <a:rPr lang="en-US" sz="3000" dirty="0"/>
              <a:t>Solution Generation</a:t>
            </a:r>
          </a:p>
          <a:p>
            <a:pPr marL="952500" lvl="1" indent="-495300">
              <a:buFont typeface="Wingdings" pitchFamily="2" charset="2"/>
              <a:buAutoNum type="arabicPeriod"/>
            </a:pPr>
            <a:endParaRPr lang="en-US" sz="1200" dirty="0"/>
          </a:p>
          <a:p>
            <a:pPr marL="952500" lvl="1" indent="-495300">
              <a:buFont typeface="Wingdings" pitchFamily="2" charset="2"/>
              <a:buAutoNum type="arabicPeriod"/>
            </a:pPr>
            <a:r>
              <a:rPr lang="en-US" sz="3000" dirty="0"/>
              <a:t>Solution Testing</a:t>
            </a:r>
          </a:p>
          <a:p>
            <a:pPr marL="952500" lvl="1" indent="-495300">
              <a:buFont typeface="Wingdings" pitchFamily="2" charset="2"/>
              <a:buAutoNum type="arabicPeriod"/>
            </a:pPr>
            <a:endParaRPr lang="en-US" sz="1200" dirty="0"/>
          </a:p>
          <a:p>
            <a:pPr marL="952500" lvl="1" indent="-495300">
              <a:buFont typeface="Wingdings" pitchFamily="2" charset="2"/>
              <a:buAutoNum type="arabicPeriod"/>
            </a:pPr>
            <a:r>
              <a:rPr lang="en-US" sz="3000" dirty="0"/>
              <a:t>Solution </a:t>
            </a:r>
            <a:r>
              <a:rPr lang="en-US" sz="3000" dirty="0" smtClean="0"/>
              <a:t>Implementation</a:t>
            </a:r>
          </a:p>
          <a:p>
            <a:pPr marL="952500" lvl="1" indent="-495300">
              <a:buFont typeface="Wingdings" pitchFamily="2" charset="2"/>
              <a:buAutoNum type="arabicPeriod"/>
            </a:pPr>
            <a:endParaRPr lang="en-US" sz="3000" dirty="0" smtClean="0"/>
          </a:p>
          <a:p>
            <a:pPr marL="552450" indent="-495300"/>
            <a:r>
              <a:rPr lang="en-US" sz="3400" dirty="0" smtClean="0"/>
              <a:t>Generate or create options that embody or realize ethical value or worth</a:t>
            </a:r>
          </a:p>
          <a:p>
            <a:pPr marL="952500" lvl="1" indent="-495300"/>
            <a:r>
              <a:rPr lang="en-US" sz="3000" dirty="0" smtClean="0"/>
              <a:t>We don’t find them, we make them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Specify Values (Socio-Technical System Table)</a:t>
            </a:r>
            <a:endParaRPr lang="en-US" sz="2800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800" dirty="0" smtClean="0"/>
              <a:t>A STS is a system of environments that enable and constrain the practice of business</a:t>
            </a:r>
            <a:endParaRPr lang="en-US" sz="2800" dirty="0" smtClean="0"/>
          </a:p>
          <a:p>
            <a:pPr>
              <a:lnSpc>
                <a:spcPct val="80000"/>
              </a:lnSpc>
            </a:pPr>
            <a:endParaRPr lang="en-US" sz="900" dirty="0" smtClean="0"/>
          </a:p>
          <a:p>
            <a:pPr>
              <a:lnSpc>
                <a:spcPct val="80000"/>
              </a:lnSpc>
            </a:pPr>
            <a:r>
              <a:rPr lang="en-US" sz="2800" b="1" dirty="0" smtClean="0"/>
              <a:t>STS exhibit different components</a:t>
            </a:r>
            <a:r>
              <a:rPr lang="en-US" sz="2800" b="1" dirty="0" smtClean="0"/>
              <a:t>: </a:t>
            </a:r>
            <a:endParaRPr lang="en-US" sz="2800" b="1" dirty="0" smtClean="0"/>
          </a:p>
          <a:p>
            <a:pPr lvl="1">
              <a:lnSpc>
                <a:spcPct val="80000"/>
              </a:lnSpc>
            </a:pPr>
            <a:r>
              <a:rPr lang="en-US" sz="2000" dirty="0" smtClean="0"/>
              <a:t>Hardware</a:t>
            </a:r>
            <a:r>
              <a:rPr lang="en-US" sz="2000" dirty="0" smtClean="0"/>
              <a:t>, Software, Physical Surroundings, Stakeholders (people, groups, &amp; roles), Procedures</a:t>
            </a:r>
            <a:r>
              <a:rPr lang="en-US" sz="2000" dirty="0"/>
              <a:t>, </a:t>
            </a:r>
            <a:r>
              <a:rPr lang="en-US" sz="2000" dirty="0" smtClean="0"/>
              <a:t>Laws (Criminal Law, Civil Law, Statutes &amp; Regulations), Information Systems (collecting, storing, transferring)</a:t>
            </a:r>
          </a:p>
          <a:p>
            <a:pPr lvl="1">
              <a:lnSpc>
                <a:spcPct val="80000"/>
              </a:lnSpc>
            </a:pPr>
            <a:endParaRPr lang="en-US" sz="900" dirty="0" smtClean="0"/>
          </a:p>
          <a:p>
            <a:pPr lvl="1">
              <a:lnSpc>
                <a:spcPct val="80000"/>
              </a:lnSpc>
            </a:pPr>
            <a:r>
              <a:rPr lang="en-US" sz="2000" dirty="0" smtClean="0"/>
              <a:t>Other Components: Financial Markets, Rate Structure (Power Systems), Environment, Technological Context, Supply Chain</a:t>
            </a:r>
            <a:endParaRPr lang="en-US" sz="2000" dirty="0"/>
          </a:p>
          <a:p>
            <a:pPr>
              <a:lnSpc>
                <a:spcPct val="80000"/>
              </a:lnSpc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sz="2800" dirty="0"/>
              <a:t>A STS is a </a:t>
            </a:r>
            <a:r>
              <a:rPr lang="en-US" sz="2800" dirty="0" smtClean="0"/>
              <a:t>system whose components </a:t>
            </a:r>
            <a:r>
              <a:rPr lang="en-US" sz="2800" dirty="0" smtClean="0"/>
              <a:t>are </a:t>
            </a:r>
            <a:r>
              <a:rPr lang="en-US" sz="2800" dirty="0" smtClean="0"/>
              <a:t>interrelated </a:t>
            </a:r>
            <a:r>
              <a:rPr lang="en-US" sz="2800" dirty="0" smtClean="0"/>
              <a:t>and </a:t>
            </a:r>
            <a:r>
              <a:rPr lang="en-US" sz="2800" dirty="0" smtClean="0"/>
              <a:t>interact with each other.</a:t>
            </a:r>
            <a:endParaRPr lang="en-US" sz="2800" dirty="0"/>
          </a:p>
          <a:p>
            <a:pPr>
              <a:lnSpc>
                <a:spcPct val="80000"/>
              </a:lnSpc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sz="2800" dirty="0"/>
              <a:t>STSs embody </a:t>
            </a:r>
            <a:r>
              <a:rPr lang="en-US" sz="2800" dirty="0" smtClean="0"/>
              <a:t>values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Moral: Justice, Respect, Responsibility, Trust, Integrity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Non-Moral: Financial, Efficiency, Sustainability</a:t>
            </a:r>
            <a:endParaRPr lang="en-US" sz="1600" dirty="0"/>
          </a:p>
          <a:p>
            <a:pPr>
              <a:lnSpc>
                <a:spcPct val="80000"/>
              </a:lnSpc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sz="2800" dirty="0"/>
              <a:t>STSs exhibit trajectories i.e., coordinated </a:t>
            </a:r>
            <a:r>
              <a:rPr lang="en-US" sz="2800" dirty="0" smtClean="0"/>
              <a:t>paths of change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Classify </a:t>
            </a:r>
            <a:r>
              <a:rPr lang="en-US" dirty="0"/>
              <a:t>the problem: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066800"/>
            <a:ext cx="8763000" cy="56388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2400" dirty="0" smtClean="0"/>
              <a:t>Disagreement on Facts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Did the supervisor sexually harass the employee?  (What happened—there are two different versions</a:t>
            </a:r>
            <a:r>
              <a:rPr lang="en-US" sz="1600" dirty="0" smtClean="0"/>
              <a:t>)</a:t>
            </a:r>
          </a:p>
          <a:p>
            <a:pPr lvl="1">
              <a:lnSpc>
                <a:spcPct val="80000"/>
              </a:lnSpc>
            </a:pPr>
            <a:endParaRPr lang="en-US" sz="10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Disagreement on Concepts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Has the supervisor created a hostile environment?  (Meaning of hostile environment?)</a:t>
            </a:r>
          </a:p>
          <a:p>
            <a:pPr lvl="1">
              <a:lnSpc>
                <a:spcPct val="80000"/>
              </a:lnSpc>
            </a:pPr>
            <a:endParaRPr lang="en-US" sz="10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Conflicts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Conflict between moral values (</a:t>
            </a:r>
            <a:r>
              <a:rPr lang="en-US" sz="1800" dirty="0" err="1" smtClean="0"/>
              <a:t>Toysmart</a:t>
            </a:r>
            <a:r>
              <a:rPr lang="en-US" sz="1800" dirty="0" smtClean="0"/>
              <a:t> either honors property claims of creditors or privacy rights of customers)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Conflicts between moral and non-moral values (In order to get the chips to clients on time, </a:t>
            </a:r>
            <a:r>
              <a:rPr lang="en-US" sz="1800" dirty="0" err="1" smtClean="0"/>
              <a:t>LaRue</a:t>
            </a:r>
            <a:r>
              <a:rPr lang="en-US" sz="1800" dirty="0" smtClean="0"/>
              <a:t> has told the quality control team to skip environmental tests and falsify results)</a:t>
            </a:r>
          </a:p>
          <a:p>
            <a:pPr lvl="1">
              <a:lnSpc>
                <a:spcPct val="80000"/>
              </a:lnSpc>
            </a:pPr>
            <a:endParaRPr lang="en-US" sz="105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A key value becomes vulnerable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Online activity has magnified the potential harms of </a:t>
            </a:r>
            <a:r>
              <a:rPr lang="en-US" sz="1800" dirty="0" err="1" smtClean="0"/>
              <a:t>cyberslander</a:t>
            </a:r>
            <a:r>
              <a:rPr lang="en-US" sz="1800" dirty="0" smtClean="0"/>
              <a:t> against companies like </a:t>
            </a:r>
            <a:r>
              <a:rPr lang="en-US" sz="1800" dirty="0" err="1" smtClean="0"/>
              <a:t>Biomatrix</a:t>
            </a:r>
            <a:endParaRPr lang="en-US" sz="1800" dirty="0" smtClean="0"/>
          </a:p>
          <a:p>
            <a:pPr lvl="1">
              <a:lnSpc>
                <a:spcPct val="80000"/>
              </a:lnSpc>
            </a:pPr>
            <a:endParaRPr lang="en-US" sz="10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Immediate, Midterm, or Remote Harms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Is it the case that Therac-25 patients are receiving radiation overdoses?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Generation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Don’t fall into the dilemma trap</a:t>
            </a:r>
          </a:p>
          <a:p>
            <a:pPr lvl="1"/>
            <a:r>
              <a:rPr lang="en-US" dirty="0" smtClean="0"/>
              <a:t>Assumption that all ethical problems in business offer only two solution forms: do the right thing financially or do the right thing ethically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Brainstorm</a:t>
            </a:r>
          </a:p>
          <a:p>
            <a:pPr lvl="1"/>
            <a:r>
              <a:rPr lang="en-US" dirty="0" smtClean="0"/>
              <a:t>Do exercises to unlock creative thought</a:t>
            </a:r>
          </a:p>
          <a:p>
            <a:pPr lvl="1"/>
            <a:r>
              <a:rPr lang="en-US" dirty="0" smtClean="0"/>
              <a:t>Start with an individual list</a:t>
            </a:r>
          </a:p>
          <a:p>
            <a:pPr lvl="1"/>
            <a:r>
              <a:rPr lang="en-US" dirty="0" smtClean="0"/>
              <a:t>Share your list with others while suspending criticism</a:t>
            </a:r>
          </a:p>
          <a:p>
            <a:pPr lvl="1"/>
            <a:r>
              <a:rPr lang="en-US" dirty="0" smtClean="0"/>
              <a:t>Once you have a preliminary list (set a quota) refine it</a:t>
            </a:r>
          </a:p>
          <a:p>
            <a:pPr lvl="2"/>
            <a:r>
              <a:rPr lang="en-US" dirty="0" smtClean="0"/>
              <a:t>Eliminate solutions that are impractical</a:t>
            </a:r>
          </a:p>
          <a:p>
            <a:pPr lvl="2"/>
            <a:r>
              <a:rPr lang="en-US" dirty="0" smtClean="0"/>
              <a:t>Combine solutions  (one is part of another; one is plan A, the other plan B)</a:t>
            </a:r>
          </a:p>
          <a:p>
            <a:pPr lvl="2"/>
            <a:r>
              <a:rPr lang="en-US" dirty="0" smtClean="0"/>
              <a:t>Test solutions globally and quickly to trim them down to a manageable list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Refined Solution List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48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162050">
                <a:tc>
                  <a:txBody>
                    <a:bodyPr/>
                    <a:lstStyle/>
                    <a:p>
                      <a:r>
                        <a:rPr lang="en-US" dirty="0" smtClean="0"/>
                        <a:t>Alternatives / Criteria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Responsiveness</a:t>
                      </a:r>
                      <a:r>
                        <a:rPr lang="en-US" baseline="0" dirty="0" smtClean="0"/>
                        <a:t> to Problem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Global Ethical 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Global Feasibility</a:t>
                      </a:r>
                      <a:endParaRPr lang="en-US" dirty="0"/>
                    </a:p>
                  </a:txBody>
                  <a:tcPr/>
                </a:tc>
              </a:tr>
              <a:tr h="1162050">
                <a:tc>
                  <a:txBody>
                    <a:bodyPr/>
                    <a:lstStyle/>
                    <a:p>
                      <a:r>
                        <a:rPr lang="en-US" dirty="0" smtClean="0"/>
                        <a:t>Alternative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62050">
                <a:tc>
                  <a:txBody>
                    <a:bodyPr/>
                    <a:lstStyle/>
                    <a:p>
                      <a:r>
                        <a:rPr lang="en-US" dirty="0" smtClean="0"/>
                        <a:t>Alternative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62050">
                <a:tc>
                  <a:txBody>
                    <a:bodyPr/>
                    <a:lstStyle/>
                    <a:p>
                      <a:r>
                        <a:rPr lang="en-US" dirty="0" smtClean="0"/>
                        <a:t>Alternative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Generic </a:t>
            </a:r>
            <a:r>
              <a:rPr lang="en-US" dirty="0" smtClean="0"/>
              <a:t>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Gather more </a:t>
            </a:r>
            <a:r>
              <a:rPr lang="en-US" dirty="0" smtClean="0">
                <a:solidFill>
                  <a:srgbClr val="FF0000"/>
                </a:solidFill>
              </a:rPr>
              <a:t>information</a:t>
            </a:r>
          </a:p>
          <a:p>
            <a:endParaRPr lang="en-US" sz="1300" dirty="0" smtClean="0"/>
          </a:p>
          <a:p>
            <a:r>
              <a:rPr lang="en-US" dirty="0" err="1" smtClean="0">
                <a:solidFill>
                  <a:srgbClr val="FF0000"/>
                </a:solidFill>
              </a:rPr>
              <a:t>Nolo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Contendere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sz="1300" dirty="0" smtClean="0"/>
          </a:p>
          <a:p>
            <a:r>
              <a:rPr lang="en-US" dirty="0" smtClean="0"/>
              <a:t>Be diplomatic.  </a:t>
            </a:r>
            <a:r>
              <a:rPr lang="en-US" dirty="0" smtClean="0">
                <a:solidFill>
                  <a:srgbClr val="FF0000"/>
                </a:solidFill>
              </a:rPr>
              <a:t>Negotiate</a:t>
            </a:r>
            <a:r>
              <a:rPr lang="en-US" dirty="0" smtClean="0"/>
              <a:t> with the different parties.  Look for a “win-win” solution</a:t>
            </a:r>
          </a:p>
          <a:p>
            <a:endParaRPr lang="en-US" sz="1300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Oppose</a:t>
            </a:r>
            <a:r>
              <a:rPr lang="en-US" dirty="0" smtClean="0"/>
              <a:t>.  Stand up to authority.  Organize opposition.  Document and publicize the wrong</a:t>
            </a:r>
          </a:p>
          <a:p>
            <a:endParaRPr lang="en-US" sz="1200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Exit</a:t>
            </a:r>
            <a:r>
              <a:rPr lang="en-US" dirty="0" smtClean="0"/>
              <a:t> (Get a transfer.  Look for another job.  Live to fight another time)</a:t>
            </a:r>
          </a:p>
          <a:p>
            <a:endParaRPr lang="en-US" sz="1100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Integrate</a:t>
            </a:r>
            <a:r>
              <a:rPr lang="en-US" dirty="0" smtClean="0"/>
              <a:t> as </a:t>
            </a:r>
            <a:r>
              <a:rPr lang="en-US" dirty="0" smtClean="0"/>
              <a:t>plans A, B, C, etc.  (Try one, then the other if the first doesn’t work.)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</a:t>
            </a:r>
            <a:r>
              <a:rPr lang="en-US" dirty="0"/>
              <a:t>Solutions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Develop a solution evaluation matrix</a:t>
            </a:r>
          </a:p>
          <a:p>
            <a:pPr>
              <a:lnSpc>
                <a:spcPct val="90000"/>
              </a:lnSpc>
            </a:pPr>
            <a:endParaRPr lang="en-US" sz="1050" dirty="0"/>
          </a:p>
          <a:p>
            <a:pPr>
              <a:lnSpc>
                <a:spcPct val="90000"/>
              </a:lnSpc>
            </a:pPr>
            <a:r>
              <a:rPr lang="en-US" dirty="0"/>
              <a:t>Test the ethical implications of each solution</a:t>
            </a:r>
          </a:p>
          <a:p>
            <a:pPr>
              <a:lnSpc>
                <a:spcPct val="90000"/>
              </a:lnSpc>
            </a:pPr>
            <a:endParaRPr lang="en-US" sz="1050" dirty="0"/>
          </a:p>
          <a:p>
            <a:pPr>
              <a:lnSpc>
                <a:spcPct val="90000"/>
              </a:lnSpc>
            </a:pPr>
            <a:r>
              <a:rPr lang="en-US" dirty="0"/>
              <a:t>See if the solution violates the code</a:t>
            </a:r>
          </a:p>
          <a:p>
            <a:pPr>
              <a:lnSpc>
                <a:spcPct val="90000"/>
              </a:lnSpc>
            </a:pPr>
            <a:endParaRPr lang="en-US" sz="1050" dirty="0"/>
          </a:p>
          <a:p>
            <a:pPr>
              <a:lnSpc>
                <a:spcPct val="90000"/>
              </a:lnSpc>
            </a:pPr>
            <a:r>
              <a:rPr lang="en-US" dirty="0"/>
              <a:t>Carry out a global feasibility assessment of the solution.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What are the situational constraints?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Will these constraints block implementation?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1047</TotalTime>
  <Words>1208</Words>
  <Application>Microsoft Office PowerPoint</Application>
  <PresentationFormat>On-screen Show (4:3)</PresentationFormat>
  <Paragraphs>199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Decision Making Manual: A Toolkit for Making Moral Decisions</vt:lpstr>
      <vt:lpstr>There is an analogy between design problems and ethical problems</vt:lpstr>
      <vt:lpstr>Problem-solving in computing can be modeled on software design</vt:lpstr>
      <vt:lpstr>Specify Values (Socio-Technical System Table)</vt:lpstr>
      <vt:lpstr>Classify the problem:</vt:lpstr>
      <vt:lpstr>Solution Generation</vt:lpstr>
      <vt:lpstr>Refined Solution List</vt:lpstr>
      <vt:lpstr>Generic Solutions</vt:lpstr>
      <vt:lpstr>Test Solutions</vt:lpstr>
      <vt:lpstr>Solution Evaluation Matrix</vt:lpstr>
      <vt:lpstr>Reversibility</vt:lpstr>
      <vt:lpstr>Harm / Benefits</vt:lpstr>
      <vt:lpstr>Publicity Test</vt:lpstr>
      <vt:lpstr>A Feasibility Test—Will it Work?</vt:lpstr>
      <vt:lpstr>Feasibility Matrix</vt:lpstr>
      <vt:lpstr>What if there are major constraints?</vt:lpstr>
      <vt:lpstr>Final Considerations</vt:lpstr>
      <vt:lpstr>Some Readings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Decision Making Manual: A Toolkit for Making Moral Decisions</dc:title>
  <dc:creator>Bill</dc:creator>
  <cp:lastModifiedBy>Dr. William Frey</cp:lastModifiedBy>
  <cp:revision>136</cp:revision>
  <dcterms:created xsi:type="dcterms:W3CDTF">2005-10-06T18:57:00Z</dcterms:created>
  <dcterms:modified xsi:type="dcterms:W3CDTF">2012-08-20T12:45:29Z</dcterms:modified>
</cp:coreProperties>
</file>