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handoutMasterIdLst>
    <p:handoutMasterId r:id="rId21"/>
  </p:handoutMasterIdLst>
  <p:sldIdLst>
    <p:sldId id="256" r:id="rId2"/>
    <p:sldId id="348" r:id="rId3"/>
    <p:sldId id="349" r:id="rId4"/>
    <p:sldId id="350" r:id="rId5"/>
    <p:sldId id="351" r:id="rId6"/>
    <p:sldId id="286" r:id="rId7"/>
    <p:sldId id="307" r:id="rId8"/>
    <p:sldId id="322" r:id="rId9"/>
    <p:sldId id="333" r:id="rId10"/>
    <p:sldId id="313" r:id="rId11"/>
    <p:sldId id="325" r:id="rId12"/>
    <p:sldId id="324" r:id="rId13"/>
    <p:sldId id="326" r:id="rId14"/>
    <p:sldId id="316" r:id="rId15"/>
    <p:sldId id="332" r:id="rId16"/>
    <p:sldId id="337" r:id="rId17"/>
    <p:sldId id="352" r:id="rId18"/>
    <p:sldId id="353" r:id="rId19"/>
    <p:sldId id="354" r:id="rId20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75" autoAdjust="0"/>
  </p:normalViewPr>
  <p:slideViewPr>
    <p:cSldViewPr>
      <p:cViewPr varScale="1">
        <p:scale>
          <a:sx n="75" d="100"/>
          <a:sy n="75" d="100"/>
        </p:scale>
        <p:origin x="-101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66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8F4269-F3D0-4567-AF2E-56241544A772}" type="datetimeFigureOut">
              <a:rPr lang="en-US" smtClean="0"/>
              <a:t>10/18/2011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72CBC0-68EA-4AD9-8C86-92DE392E670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3A4B5-F03F-450E-8CB4-212868637D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9AC7A-A812-4A52-BE84-E1D81D76DF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5A078-6458-4E5C-90B0-7C261B73BF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600200"/>
            <a:ext cx="7772400" cy="4530725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6251575"/>
            <a:ext cx="19812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9718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C6959F2-20BD-465D-8C14-C1D16FF6533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C93EA-BC13-4E5C-803B-1665D4806E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0FFC2-1A1B-4363-AA33-9E0674316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D6D4-7E25-4B07-81A4-5736310236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25D86-0005-4B0D-B661-5FBB263B2B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CCEC3-A5A2-4BA5-9520-4A0470ECA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2ED19-EE3F-4E63-9227-B82ADBBF62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B3895-A2B8-4B0E-832F-26EB4205A5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DC1ED-5E9A-414B-B5D0-324261C8E8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53ECC0-C547-4160-A866-49DEB8C4ED8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905001"/>
            <a:ext cx="7772400" cy="1695450"/>
          </a:xfrm>
        </p:spPr>
        <p:txBody>
          <a:bodyPr>
            <a:normAutofit fontScale="90000"/>
          </a:bodyPr>
          <a:lstStyle/>
          <a:p>
            <a:r>
              <a:rPr lang="en-US" sz="4400" dirty="0" smtClean="0"/>
              <a:t>Values-Based Decision </a:t>
            </a:r>
            <a:r>
              <a:rPr lang="en-US" sz="4400" dirty="0"/>
              <a:t>Making Manual: A Toolkit for </a:t>
            </a:r>
            <a:r>
              <a:rPr lang="en-US" sz="4400" dirty="0" smtClean="0"/>
              <a:t>Moral Decisions Problem-Solving</a:t>
            </a:r>
            <a:endParaRPr lang="en-US" sz="44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267200"/>
            <a:ext cx="6400800" cy="1371600"/>
          </a:xfrm>
        </p:spPr>
        <p:txBody>
          <a:bodyPr/>
          <a:lstStyle/>
          <a:p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William </a:t>
            </a: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J. 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Frey</a:t>
            </a:r>
          </a:p>
          <a:p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ADEM / UPRM</a:t>
            </a:r>
            <a:endParaRPr lang="en-US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Test </a:t>
            </a:r>
            <a:r>
              <a:rPr lang="en-US" sz="4000" dirty="0" smtClean="0"/>
              <a:t>the </a:t>
            </a:r>
            <a:r>
              <a:rPr lang="en-US" sz="4000" dirty="0" smtClean="0"/>
              <a:t>Solutions You Have Generated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9421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66800"/>
            <a:ext cx="8229600" cy="55626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</a:rPr>
              <a:t>What are the harms and benefits  likely to occur if you act on your solution?</a:t>
            </a:r>
          </a:p>
          <a:p>
            <a:pPr>
              <a:lnSpc>
                <a:spcPct val="90000"/>
              </a:lnSpc>
            </a:pPr>
            <a:endParaRPr lang="en-US" sz="1100" dirty="0" smtClean="0"/>
          </a:p>
          <a:p>
            <a:pPr>
              <a:lnSpc>
                <a:spcPct val="90000"/>
              </a:lnSpc>
            </a:pP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</a:rPr>
              <a:t>Is the solution reversible with stakeholders?</a:t>
            </a:r>
          </a:p>
          <a:p>
            <a:pPr lvl="1">
              <a:lnSpc>
                <a:spcPct val="90000"/>
              </a:lnSpc>
            </a:pPr>
            <a:r>
              <a:rPr lang="en-US" sz="2000" b="1" dirty="0" smtClean="0"/>
              <a:t>Any group or individual with a vital or essential interest at risk </a:t>
            </a:r>
            <a:endParaRPr lang="en-US" sz="2000" b="1" dirty="0"/>
          </a:p>
          <a:p>
            <a:pPr>
              <a:lnSpc>
                <a:spcPct val="90000"/>
              </a:lnSpc>
              <a:buNone/>
            </a:pPr>
            <a:endParaRPr lang="en-US" sz="1100" dirty="0"/>
          </a:p>
          <a:p>
            <a:pPr>
              <a:lnSpc>
                <a:spcPct val="90000"/>
              </a:lnSpc>
            </a:pP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</a:rPr>
              <a:t>What </a:t>
            </a: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</a:rPr>
              <a:t>would I become if I were to carry out the action?</a:t>
            </a:r>
          </a:p>
          <a:p>
            <a:pPr lvl="1">
              <a:lnSpc>
                <a:spcPct val="90000"/>
              </a:lnSpc>
            </a:pPr>
            <a:r>
              <a:rPr lang="en-US" sz="2000" b="1" dirty="0" smtClean="0"/>
              <a:t>Associate the values of the action with the agent</a:t>
            </a:r>
            <a:endParaRPr lang="en-US" sz="2000" b="1" dirty="0"/>
          </a:p>
          <a:p>
            <a:pPr>
              <a:lnSpc>
                <a:spcPct val="90000"/>
              </a:lnSpc>
              <a:buNone/>
            </a:pPr>
            <a:endParaRPr lang="en-US" sz="1000" dirty="0"/>
          </a:p>
          <a:p>
            <a:pPr>
              <a:lnSpc>
                <a:spcPct val="90000"/>
              </a:lnSpc>
            </a:pP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</a:rPr>
              <a:t>Apply </a:t>
            </a:r>
            <a:r>
              <a:rPr lang="en-US" sz="2800" b="1" dirty="0" smtClean="0">
                <a:solidFill>
                  <a:schemeClr val="accent3">
                    <a:lumMod val="50000"/>
                  </a:schemeClr>
                </a:solidFill>
              </a:rPr>
              <a:t>Justice</a:t>
            </a: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</a:rPr>
              <a:t> to the results of the harm/benefit test</a:t>
            </a:r>
            <a:endParaRPr lang="en-US" sz="2800" b="1" dirty="0">
              <a:solidFill>
                <a:schemeClr val="accent6">
                  <a:lumMod val="50000"/>
                </a:schemeClr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200" b="1" dirty="0" smtClean="0"/>
              <a:t>Is the distribution of harms and benefits just?</a:t>
            </a:r>
          </a:p>
          <a:p>
            <a:pPr>
              <a:lnSpc>
                <a:spcPct val="90000"/>
              </a:lnSpc>
              <a:buNone/>
            </a:pPr>
            <a:endParaRPr lang="en-US" sz="1000" dirty="0" smtClean="0"/>
          </a:p>
          <a:p>
            <a:pPr>
              <a:lnSpc>
                <a:spcPct val="90000"/>
              </a:lnSpc>
            </a:pP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</a:rPr>
              <a:t>Apply </a:t>
            </a:r>
            <a:r>
              <a:rPr lang="en-US" sz="2800" b="1" dirty="0" smtClean="0">
                <a:solidFill>
                  <a:schemeClr val="accent3">
                    <a:lumMod val="50000"/>
                  </a:schemeClr>
                </a:solidFill>
              </a:rPr>
              <a:t>Respect</a:t>
            </a: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</a:rPr>
              <a:t> to the reversibility test</a:t>
            </a:r>
            <a:endParaRPr lang="en-US" sz="2800" b="1" dirty="0">
              <a:solidFill>
                <a:schemeClr val="accent6">
                  <a:lumMod val="50000"/>
                </a:schemeClr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200" b="1" dirty="0" smtClean="0"/>
              <a:t>Does the solution treat </a:t>
            </a:r>
            <a:r>
              <a:rPr lang="en-US" sz="2200" b="1" dirty="0" smtClean="0"/>
              <a:t>stakeholders with respect even if they don’t like it?</a:t>
            </a:r>
            <a:endParaRPr lang="en-US" sz="2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Harm / Benefits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What are the likely harms and benefits that will follow from the action under consideration?</a:t>
            </a:r>
          </a:p>
          <a:p>
            <a:endParaRPr lang="en-US" dirty="0" smtClean="0"/>
          </a:p>
          <a:p>
            <a:r>
              <a:rPr lang="en-US" dirty="0" smtClean="0"/>
              <a:t>What is their magnitude and range</a:t>
            </a:r>
            <a:r>
              <a:rPr lang="en-US" dirty="0" smtClean="0"/>
              <a:t>?  How </a:t>
            </a:r>
            <a:r>
              <a:rPr lang="en-US" dirty="0" smtClean="0"/>
              <a:t>are they distributed?</a:t>
            </a:r>
          </a:p>
          <a:p>
            <a:endParaRPr lang="en-US" dirty="0" smtClean="0"/>
          </a:p>
          <a:p>
            <a:r>
              <a:rPr lang="en-US" dirty="0" smtClean="0"/>
              <a:t>Which alternative produces the most benefits coupled with the least harms?</a:t>
            </a:r>
          </a:p>
          <a:p>
            <a:endParaRPr lang="en-US" dirty="0" smtClean="0"/>
          </a:p>
          <a:p>
            <a:r>
              <a:rPr lang="en-US" dirty="0" smtClean="0"/>
              <a:t>Avoid too </a:t>
            </a:r>
            <a:r>
              <a:rPr lang="en-US" dirty="0" smtClean="0"/>
              <a:t>much and </a:t>
            </a:r>
            <a:r>
              <a:rPr lang="en-US" dirty="0" smtClean="0"/>
              <a:t>too </a:t>
            </a:r>
            <a:r>
              <a:rPr lang="en-US" dirty="0" smtClean="0"/>
              <a:t>little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Reversibility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Does the action still look good when viewed from the standpoint of key stakeholders?</a:t>
            </a:r>
          </a:p>
          <a:p>
            <a:endParaRPr lang="en-US" dirty="0" smtClean="0"/>
          </a:p>
          <a:p>
            <a:r>
              <a:rPr lang="en-US" dirty="0" smtClean="0"/>
              <a:t>Agent projects into standpoint of those targeted by the action and views it through their eyes</a:t>
            </a:r>
          </a:p>
          <a:p>
            <a:endParaRPr lang="en-US" dirty="0" smtClean="0"/>
          </a:p>
          <a:p>
            <a:r>
              <a:rPr lang="en-US" dirty="0" smtClean="0"/>
              <a:t>Avoid </a:t>
            </a:r>
            <a:r>
              <a:rPr lang="en-US" dirty="0" smtClean="0"/>
              <a:t>too much and too little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Values </a:t>
            </a:r>
            <a:r>
              <a:rPr lang="en-US" dirty="0" smtClean="0"/>
              <a:t>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What are the values embedded in the action you are considering?</a:t>
            </a:r>
          </a:p>
          <a:p>
            <a:pPr lvl="1"/>
            <a:r>
              <a:rPr lang="en-US" dirty="0" smtClean="0"/>
              <a:t>Is it responsible or irresponsible?  Just or unfair?  Respectful or disrespectful?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Would you want to be publically associated with this action given the values it embodies?</a:t>
            </a:r>
          </a:p>
          <a:p>
            <a:pPr lvl="1"/>
            <a:r>
              <a:rPr lang="en-US" dirty="0" smtClean="0"/>
              <a:t>People would view you as responsible, just, or respectful; irresponsible, unjust (biased?), disrespectful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800" dirty="0" smtClean="0"/>
              <a:t>Feasibility </a:t>
            </a:r>
            <a:r>
              <a:rPr lang="en-US" sz="3800" dirty="0" smtClean="0"/>
              <a:t>Test—Will it Work?</a:t>
            </a:r>
            <a:endParaRPr lang="en-US" sz="3800" dirty="0"/>
          </a:p>
        </p:txBody>
      </p:sp>
      <p:sp>
        <p:nvSpPr>
          <p:cNvPr id="9728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dirty="0"/>
              <a:t>Restate your global feasibility analysis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Are there resource constraints</a:t>
            </a:r>
            <a:r>
              <a:rPr lang="en-US" dirty="0" smtClean="0"/>
              <a:t>?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Are these fixed or negotiable?</a:t>
            </a: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Are there technical or manufacturing constraints</a:t>
            </a:r>
            <a:r>
              <a:rPr lang="en-US" dirty="0" smtClean="0"/>
              <a:t>?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Are these fixed or negotiable?</a:t>
            </a: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Are there interest constraints</a:t>
            </a:r>
            <a:r>
              <a:rPr lang="en-US" dirty="0" smtClean="0"/>
              <a:t>?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Are these fixed or negotiable?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if </a:t>
            </a:r>
            <a:r>
              <a:rPr lang="en-US" dirty="0" smtClean="0"/>
              <a:t>you can’t realize your ethical solution?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7244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Try out what Westin calls the “intermediate impossible” (Practical Companion, 38)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Take your ethically, financially, technically ideal solution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Test its feasibility.  If it is lacking…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Modify it as little as possible until it becomes feasible.  Then implement the “intermediate impossible.”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Readings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Anthony Weston.  (2002).  </a:t>
            </a:r>
            <a:r>
              <a:rPr lang="en-US" i="1" dirty="0" smtClean="0"/>
              <a:t>A Practical Companion to Ethics: Second Edition</a:t>
            </a:r>
            <a:r>
              <a:rPr lang="en-US" dirty="0" smtClean="0"/>
              <a:t>.  Oxford, UK: Oxford University Press.</a:t>
            </a:r>
          </a:p>
          <a:p>
            <a:pPr lvl="1"/>
            <a:r>
              <a:rPr lang="en-US" dirty="0" smtClean="0"/>
              <a:t>Weston has several excellent suggestions for brainstorming solutions to ethical problems.  He also discusses how to avoid the dilemma trap.</a:t>
            </a:r>
          </a:p>
          <a:p>
            <a:endParaRPr lang="en-US" dirty="0" smtClean="0"/>
          </a:p>
          <a:p>
            <a:r>
              <a:rPr lang="en-US" i="1" dirty="0" smtClean="0"/>
              <a:t>Good Computing</a:t>
            </a:r>
            <a:r>
              <a:rPr lang="en-US" dirty="0" smtClean="0"/>
              <a:t>.  (Book under development through Jones and Bartlett)  (Huff, Frey, Cruz)</a:t>
            </a:r>
          </a:p>
          <a:p>
            <a:pPr lvl="1"/>
            <a:r>
              <a:rPr lang="en-US" dirty="0" smtClean="0"/>
              <a:t>The manuscript describes the four-stage software development cycle that is used as a model here for problem-solving.</a:t>
            </a:r>
          </a:p>
          <a:p>
            <a:endParaRPr lang="en-US" dirty="0" smtClean="0"/>
          </a:p>
          <a:p>
            <a:r>
              <a:rPr lang="en-US" dirty="0" smtClean="0"/>
              <a:t>Carolyn </a:t>
            </a:r>
            <a:r>
              <a:rPr lang="en-US" dirty="0" err="1" smtClean="0"/>
              <a:t>Whitbeck</a:t>
            </a:r>
            <a:r>
              <a:rPr lang="en-US" dirty="0" smtClean="0"/>
              <a:t>.  (1998).  </a:t>
            </a:r>
            <a:r>
              <a:rPr lang="en-US" i="1" dirty="0" smtClean="0"/>
              <a:t>Ethics in engineering practice and research</a:t>
            </a:r>
            <a:r>
              <a:rPr lang="en-US" dirty="0" smtClean="0"/>
              <a:t>.  Cambridge, UK: Cambridge University Press.</a:t>
            </a:r>
          </a:p>
          <a:p>
            <a:pPr lvl="1"/>
            <a:r>
              <a:rPr lang="en-US" dirty="0" err="1" smtClean="0"/>
              <a:t>Whitbeck</a:t>
            </a:r>
            <a:r>
              <a:rPr lang="en-US" dirty="0" smtClean="0"/>
              <a:t> provides an illuminating discussion of the analogy between ethics and design problems.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Gilbane</a:t>
            </a:r>
            <a:r>
              <a:rPr lang="en-US" dirty="0" smtClean="0"/>
              <a:t> Gold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What would you do if you were David Jackson?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Worksheets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Work through the exercises</a:t>
            </a:r>
          </a:p>
          <a:p>
            <a:endParaRPr lang="en-US" dirty="0" smtClean="0"/>
          </a:p>
          <a:p>
            <a:r>
              <a:rPr lang="en-US" dirty="0" smtClean="0"/>
              <a:t>Be prepared to debrief on one</a:t>
            </a:r>
          </a:p>
          <a:p>
            <a:endParaRPr lang="en-US" dirty="0" smtClean="0"/>
          </a:p>
          <a:p>
            <a:r>
              <a:rPr lang="en-US" dirty="0" smtClean="0"/>
              <a:t>Practice your problem-solving tools</a:t>
            </a:r>
          </a:p>
          <a:p>
            <a:endParaRPr lang="en-US" dirty="0" smtClean="0"/>
          </a:p>
          <a:p>
            <a:r>
              <a:rPr lang="en-US" dirty="0" smtClean="0"/>
              <a:t>What are the muddy points?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Thank-you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William Frey</a:t>
            </a:r>
          </a:p>
          <a:p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ADEM</a:t>
            </a:r>
          </a:p>
          <a:p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Williamjoseph.frey@upr.edu</a:t>
            </a:r>
            <a:endParaRPr lang="en-US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Introduction: Ethics and SOV Process</a:t>
            </a:r>
          </a:p>
          <a:p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Problem-Solving as Design </a:t>
            </a:r>
          </a:p>
          <a:p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Tests and Values in the Design Process</a:t>
            </a:r>
          </a:p>
          <a:p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Gilbane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Gold (Video)</a:t>
            </a:r>
          </a:p>
          <a:p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Gilbane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Gold Worksheets (in small groups)</a:t>
            </a:r>
          </a:p>
          <a:p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Group Debriefing</a:t>
            </a:r>
          </a:p>
          <a:p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One last slide…</a:t>
            </a:r>
            <a:endParaRPr lang="en-US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Ethics?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lnSpcReduction="10000"/>
          </a:bodyPr>
          <a:lstStyle/>
          <a:p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The systematic and critical study of moral practices</a:t>
            </a:r>
          </a:p>
          <a:p>
            <a:pPr lvl="1"/>
            <a:r>
              <a:rPr lang="en-US" dirty="0" smtClean="0"/>
              <a:t>Business ethics is the systematic and critical study of moral practice in business</a:t>
            </a:r>
          </a:p>
          <a:p>
            <a:pPr lvl="1"/>
            <a:r>
              <a:rPr lang="en-US" dirty="0" smtClean="0"/>
              <a:t>Engineering ethics is the systematic and critical study of moral practices in engineering</a:t>
            </a:r>
          </a:p>
          <a:p>
            <a:pPr lvl="1"/>
            <a:r>
              <a:rPr lang="en-US" dirty="0" smtClean="0"/>
              <a:t>Research Ethics studies systematically and critically research practices in science</a:t>
            </a:r>
          </a:p>
          <a:p>
            <a:pPr lvl="1"/>
            <a:r>
              <a:rPr lang="en-US" dirty="0" smtClean="0"/>
              <a:t>Codes of ethics (corporate and professional) are a good start for identifying the moral practices of a given institution, profession, or community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ADEM Statement of Values</a:t>
            </a:r>
            <a:endParaRPr lang="en-US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4864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Draft of a rule-based code of ethics</a:t>
            </a:r>
          </a:p>
          <a:p>
            <a:pPr>
              <a:buNone/>
            </a:pPr>
            <a:endParaRPr lang="en-US" sz="1400" dirty="0" smtClean="0"/>
          </a:p>
          <a:p>
            <a:r>
              <a:rPr lang="en-US" dirty="0" smtClean="0"/>
              <a:t>Provisions were “decoded” to identify the values they embedded</a:t>
            </a:r>
          </a:p>
          <a:p>
            <a:pPr>
              <a:buNone/>
            </a:pPr>
            <a:endParaRPr lang="en-US" sz="1300" dirty="0" smtClean="0"/>
          </a:p>
          <a:p>
            <a:r>
              <a:rPr lang="en-US" dirty="0" smtClean="0"/>
              <a:t>These were compared with values of other communities</a:t>
            </a:r>
          </a:p>
          <a:p>
            <a:pPr>
              <a:buNone/>
            </a:pPr>
            <a:endParaRPr lang="en-US" sz="1300" dirty="0" smtClean="0"/>
          </a:p>
          <a:p>
            <a:r>
              <a:rPr lang="en-US" dirty="0" smtClean="0"/>
              <a:t>A large list of values was pared into a small list and these were prioritized</a:t>
            </a:r>
          </a:p>
          <a:p>
            <a:pPr>
              <a:buNone/>
            </a:pPr>
            <a:endParaRPr lang="en-US" sz="1300" dirty="0" smtClean="0"/>
          </a:p>
          <a:p>
            <a:r>
              <a:rPr lang="en-US" dirty="0" smtClean="0"/>
              <a:t>Draft profiles were prepared by an ethicist; these were written by a committee of stakeholders</a:t>
            </a:r>
          </a:p>
          <a:p>
            <a:pPr>
              <a:buNone/>
            </a:pPr>
            <a:endParaRPr lang="en-US" sz="1200" dirty="0" smtClean="0"/>
          </a:p>
          <a:p>
            <a:r>
              <a:rPr lang="en-US" dirty="0" smtClean="0"/>
              <a:t>In May 2006, ADEM approved a Statement of Values for students, support staff, faculty, and </a:t>
            </a:r>
            <a:r>
              <a:rPr lang="en-US" dirty="0" smtClean="0"/>
              <a:t>administration</a:t>
            </a:r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62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Values</a:t>
            </a:r>
            <a:endParaRPr lang="en-US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562600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Justice / Fairness</a:t>
            </a:r>
          </a:p>
          <a:p>
            <a:pPr lvl="1"/>
            <a:r>
              <a:rPr lang="en-US" dirty="0" smtClean="0"/>
              <a:t>Be </a:t>
            </a:r>
            <a:r>
              <a:rPr lang="en-US" dirty="0" smtClean="0"/>
              <a:t>impartial, objective and refrain from discrimination or preferential treatment in the administration of rules and policies and in its dealings with students, faculty, staff, administration, and other stakeholders.</a:t>
            </a:r>
          </a:p>
          <a:p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Responsibility</a:t>
            </a:r>
          </a:p>
          <a:p>
            <a:pPr lvl="1"/>
            <a:r>
              <a:rPr lang="en-US" dirty="0" smtClean="0"/>
              <a:t>Recognize </a:t>
            </a:r>
            <a:r>
              <a:rPr lang="en-US" dirty="0" smtClean="0"/>
              <a:t>and fulfill its obligations to its constituents by caring for their essential interests, by honoring its commitments, and by balancing and integrating conflicting interests.  </a:t>
            </a:r>
          </a:p>
          <a:p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Respect</a:t>
            </a:r>
          </a:p>
          <a:p>
            <a:pPr lvl="1"/>
            <a:r>
              <a:rPr lang="en-US" dirty="0" smtClean="0"/>
              <a:t>Acknowledge </a:t>
            </a:r>
            <a:r>
              <a:rPr lang="en-US" dirty="0" smtClean="0"/>
              <a:t>the inherent dignity present in its diverse constituents by recognizing and respecting their fundamental rights.  </a:t>
            </a:r>
          </a:p>
          <a:p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Trust</a:t>
            </a:r>
          </a:p>
          <a:p>
            <a:pPr lvl="1"/>
            <a:r>
              <a:rPr lang="en-US" dirty="0" smtClean="0"/>
              <a:t>Create </a:t>
            </a:r>
            <a:r>
              <a:rPr lang="en-US" dirty="0" smtClean="0"/>
              <a:t>an environment where each can expect ethically justifiable behavior from all others.  </a:t>
            </a:r>
          </a:p>
          <a:p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Integrity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/>
              <a:t>Characterized by sincerity, honesty, authenticity, and the pursuit of excellence, this value shall permeate and color all its decisions, actions and expressions. 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Rectangle 4"/>
          <p:cNvSpPr>
            <a:spLocks noGrp="1" noChangeArrowheads="1"/>
          </p:cNvSpPr>
          <p:nvPr>
            <p:ph type="title"/>
          </p:nvPr>
        </p:nvSpPr>
        <p:spPr>
          <a:xfrm>
            <a:off x="914400" y="152400"/>
            <a:ext cx="7772400" cy="1169988"/>
          </a:xfrm>
        </p:spPr>
        <p:txBody>
          <a:bodyPr>
            <a:normAutofit fontScale="90000"/>
          </a:bodyPr>
          <a:lstStyle/>
          <a:p>
            <a:r>
              <a:rPr lang="en-US" sz="3800"/>
              <a:t>There is an analogy between design problems and ethical problems</a:t>
            </a:r>
          </a:p>
        </p:txBody>
      </p:sp>
      <p:graphicFrame>
        <p:nvGraphicFramePr>
          <p:cNvPr id="56363" name="Group 43"/>
          <p:cNvGraphicFramePr>
            <a:graphicFrameLocks noGrp="1"/>
          </p:cNvGraphicFramePr>
          <p:nvPr>
            <p:ph type="tbl" idx="1"/>
          </p:nvPr>
        </p:nvGraphicFramePr>
        <p:xfrm>
          <a:off x="762000" y="1562101"/>
          <a:ext cx="8077200" cy="5207108"/>
        </p:xfrm>
        <a:graphic>
          <a:graphicData uri="http://schemas.openxmlformats.org/drawingml/2006/table">
            <a:tbl>
              <a:tblPr/>
              <a:tblGrid>
                <a:gridCol w="4000500"/>
                <a:gridCol w="4076700"/>
              </a:tblGrid>
              <a:tr h="4429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Design Problem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Ethical Problem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906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Construct a prototype that </a:t>
                      </a: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business and engineering values (efficiency, profit, serviceability = specifications)</a:t>
                      </a: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Construct a solution that realizes </a:t>
                      </a:r>
                      <a:r>
                        <a:rPr kumimoji="0" lang="en-US" sz="2200" b="0" i="1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ethical</a:t>
                      </a: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values </a:t>
                      </a: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(specifications = justice</a:t>
                      </a: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responsibility, reasonableness, respect, and safety)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699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Conflicts between specifications are resolved through </a:t>
                      </a: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integration, compromise or tradeoff</a:t>
                      </a: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Conflicts </a:t>
                      </a: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between </a:t>
                      </a: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values (moral &amp; non-moral) are resolved through integration, compromise or tradeoff</a:t>
                      </a: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638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Implement design over </a:t>
                      </a: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background constraints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Implement solution </a:t>
                      </a: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(with integrated ethical value) over </a:t>
                      </a: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resource, technical, and interest constraints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Specify </a:t>
            </a:r>
            <a:r>
              <a:rPr lang="en-US" sz="5400" dirty="0"/>
              <a:t>the </a:t>
            </a:r>
            <a:r>
              <a:rPr lang="en-US" sz="5400" dirty="0" smtClean="0"/>
              <a:t>problem…</a:t>
            </a:r>
            <a:endParaRPr lang="en-US" sz="5400" dirty="0"/>
          </a:p>
        </p:txBody>
      </p:sp>
      <p:sp>
        <p:nvSpPr>
          <p:cNvPr id="88067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752600"/>
            <a:ext cx="8763000" cy="4724400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US" sz="4400" dirty="0" smtClean="0"/>
              <a:t>Disagreement on </a:t>
            </a:r>
            <a:r>
              <a:rPr lang="en-US" sz="4400" b="1" dirty="0" smtClean="0">
                <a:solidFill>
                  <a:srgbClr val="FF0000"/>
                </a:solidFill>
              </a:rPr>
              <a:t>Facts</a:t>
            </a:r>
          </a:p>
          <a:p>
            <a:pPr lvl="1">
              <a:lnSpc>
                <a:spcPct val="80000"/>
              </a:lnSpc>
            </a:pPr>
            <a:endParaRPr lang="en-US" sz="1600" dirty="0" smtClean="0"/>
          </a:p>
          <a:p>
            <a:pPr>
              <a:lnSpc>
                <a:spcPct val="80000"/>
              </a:lnSpc>
            </a:pPr>
            <a:r>
              <a:rPr lang="en-US" sz="4400" dirty="0" smtClean="0"/>
              <a:t>Disagreement on </a:t>
            </a:r>
            <a:r>
              <a:rPr lang="en-US" sz="4400" b="1" dirty="0" smtClean="0">
                <a:solidFill>
                  <a:srgbClr val="FF0000"/>
                </a:solidFill>
              </a:rPr>
              <a:t>Concepts</a:t>
            </a:r>
          </a:p>
          <a:p>
            <a:pPr lvl="1">
              <a:lnSpc>
                <a:spcPct val="80000"/>
              </a:lnSpc>
            </a:pPr>
            <a:endParaRPr lang="en-US" sz="1600" dirty="0" smtClean="0"/>
          </a:p>
          <a:p>
            <a:pPr>
              <a:lnSpc>
                <a:spcPct val="80000"/>
              </a:lnSpc>
            </a:pPr>
            <a:r>
              <a:rPr lang="en-US" sz="4400" b="1" dirty="0" smtClean="0">
                <a:solidFill>
                  <a:srgbClr val="FF0000"/>
                </a:solidFill>
              </a:rPr>
              <a:t>Conflicts</a:t>
            </a:r>
          </a:p>
          <a:p>
            <a:pPr lvl="1">
              <a:lnSpc>
                <a:spcPct val="80000"/>
              </a:lnSpc>
            </a:pPr>
            <a:endParaRPr lang="en-US" sz="1600" dirty="0" smtClean="0"/>
          </a:p>
          <a:p>
            <a:pPr>
              <a:lnSpc>
                <a:spcPct val="80000"/>
              </a:lnSpc>
            </a:pPr>
            <a:r>
              <a:rPr lang="en-US" sz="4400" dirty="0" smtClean="0"/>
              <a:t>A key </a:t>
            </a:r>
            <a:r>
              <a:rPr lang="en-US" sz="4400" b="1" dirty="0" smtClean="0">
                <a:solidFill>
                  <a:srgbClr val="FF0000"/>
                </a:solidFill>
              </a:rPr>
              <a:t>value</a:t>
            </a:r>
            <a:r>
              <a:rPr lang="en-US" sz="4400" dirty="0" smtClean="0"/>
              <a:t> becomes </a:t>
            </a:r>
            <a:r>
              <a:rPr lang="en-US" sz="4400" b="1" dirty="0" smtClean="0">
                <a:solidFill>
                  <a:srgbClr val="FF0000"/>
                </a:solidFill>
              </a:rPr>
              <a:t>vulnerable</a:t>
            </a:r>
          </a:p>
          <a:p>
            <a:pPr lvl="1">
              <a:lnSpc>
                <a:spcPct val="80000"/>
              </a:lnSpc>
            </a:pPr>
            <a:endParaRPr lang="en-US" sz="1600" dirty="0" smtClean="0"/>
          </a:p>
          <a:p>
            <a:pPr>
              <a:lnSpc>
                <a:spcPct val="80000"/>
              </a:lnSpc>
            </a:pPr>
            <a:r>
              <a:rPr lang="en-US" sz="4400" b="1" dirty="0" smtClean="0">
                <a:solidFill>
                  <a:srgbClr val="FF0000"/>
                </a:solidFill>
              </a:rPr>
              <a:t>Immediate, Midterm, or Remote </a:t>
            </a:r>
            <a:r>
              <a:rPr lang="en-US" sz="4400" b="1" dirty="0" smtClean="0">
                <a:solidFill>
                  <a:srgbClr val="FF0000"/>
                </a:solidFill>
              </a:rPr>
              <a:t>Harms</a:t>
            </a:r>
            <a:endParaRPr lang="en-US" sz="44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accent6">
                    <a:lumMod val="50000"/>
                  </a:schemeClr>
                </a:solidFill>
              </a:rPr>
              <a:t>Generate as Many Solutions as Possible</a:t>
            </a:r>
            <a:endParaRPr lang="en-US" sz="36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Don’t fall into the dilemma trap</a:t>
            </a:r>
          </a:p>
          <a:p>
            <a:pPr lvl="1"/>
            <a:r>
              <a:rPr lang="en-US" dirty="0" smtClean="0"/>
              <a:t>Assumption that </a:t>
            </a:r>
            <a:r>
              <a:rPr lang="en-US" dirty="0" smtClean="0"/>
              <a:t>ethical </a:t>
            </a:r>
            <a:r>
              <a:rPr lang="en-US" dirty="0" smtClean="0"/>
              <a:t>problems </a:t>
            </a:r>
            <a:r>
              <a:rPr lang="en-US" dirty="0" smtClean="0"/>
              <a:t>are </a:t>
            </a:r>
            <a:r>
              <a:rPr lang="en-US" dirty="0" err="1" smtClean="0"/>
              <a:t>di</a:t>
            </a:r>
            <a:r>
              <a:rPr lang="en-US" dirty="0" smtClean="0"/>
              <a:t>-lemmas—force choice between two options, usually pursue profits or “do </a:t>
            </a:r>
            <a:r>
              <a:rPr lang="en-US" dirty="0" smtClean="0"/>
              <a:t>the </a:t>
            </a:r>
            <a:r>
              <a:rPr lang="en-US" dirty="0" smtClean="0"/>
              <a:t>right (=ethical) thing”</a:t>
            </a:r>
            <a:endParaRPr lang="en-US" dirty="0" smtClean="0"/>
          </a:p>
          <a:p>
            <a:pPr>
              <a:buNone/>
            </a:pPr>
            <a:endParaRPr lang="en-US" sz="1200" dirty="0" smtClean="0"/>
          </a:p>
          <a:p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Brainstorm</a:t>
            </a:r>
          </a:p>
          <a:p>
            <a:pPr lvl="1"/>
            <a:r>
              <a:rPr lang="en-US" dirty="0" smtClean="0"/>
              <a:t>Do exercises to unlock creative thought</a:t>
            </a:r>
          </a:p>
          <a:p>
            <a:pPr lvl="1"/>
            <a:r>
              <a:rPr lang="en-US" dirty="0" smtClean="0"/>
              <a:t>Set a quota</a:t>
            </a:r>
            <a:endParaRPr lang="en-US" dirty="0" smtClean="0"/>
          </a:p>
          <a:p>
            <a:pPr lvl="1"/>
            <a:r>
              <a:rPr lang="en-US" dirty="0" smtClean="0"/>
              <a:t>Suspend criticism until you meet your quota</a:t>
            </a:r>
            <a:endParaRPr lang="en-US" dirty="0" smtClean="0"/>
          </a:p>
          <a:p>
            <a:pPr lvl="1"/>
            <a:r>
              <a:rPr lang="en-US" dirty="0" smtClean="0"/>
              <a:t>Refine rather than criticize</a:t>
            </a:r>
            <a:endParaRPr lang="en-US" dirty="0" smtClean="0"/>
          </a:p>
          <a:p>
            <a:pPr lvl="2"/>
            <a:r>
              <a:rPr lang="en-US" dirty="0" smtClean="0"/>
              <a:t>Eliminate </a:t>
            </a:r>
            <a:r>
              <a:rPr lang="en-US" dirty="0" smtClean="0"/>
              <a:t>impractical solutions</a:t>
            </a:r>
            <a:endParaRPr lang="en-US" dirty="0" smtClean="0"/>
          </a:p>
          <a:p>
            <a:pPr lvl="2"/>
            <a:r>
              <a:rPr lang="en-US" dirty="0" smtClean="0"/>
              <a:t>Combine solutions  (one is part of another; </a:t>
            </a:r>
            <a:r>
              <a:rPr lang="en-US" dirty="0" smtClean="0"/>
              <a:t>plan </a:t>
            </a:r>
            <a:r>
              <a:rPr lang="en-US" dirty="0" smtClean="0"/>
              <a:t>A, </a:t>
            </a:r>
            <a:r>
              <a:rPr lang="en-US" dirty="0" smtClean="0"/>
              <a:t>plan </a:t>
            </a:r>
            <a:r>
              <a:rPr lang="en-US" dirty="0" smtClean="0"/>
              <a:t>B)</a:t>
            </a:r>
          </a:p>
          <a:p>
            <a:pPr lvl="2"/>
            <a:r>
              <a:rPr lang="en-US" dirty="0" smtClean="0"/>
              <a:t>Test solutions globally </a:t>
            </a:r>
            <a:r>
              <a:rPr lang="en-US" dirty="0" smtClean="0"/>
              <a:t>to </a:t>
            </a:r>
            <a:r>
              <a:rPr lang="en-US" dirty="0" smtClean="0"/>
              <a:t>trim </a:t>
            </a:r>
            <a:r>
              <a:rPr lang="en-US" dirty="0" smtClean="0"/>
              <a:t>further into a </a:t>
            </a:r>
            <a:r>
              <a:rPr lang="en-US" dirty="0" smtClean="0"/>
              <a:t>manageable list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Generic Solutions (For every occasion)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81600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Gather more information</a:t>
            </a:r>
          </a:p>
          <a:p>
            <a:pPr>
              <a:buNone/>
            </a:pPr>
            <a:endParaRPr lang="en-US" sz="1400" b="1" dirty="0" smtClean="0">
              <a:solidFill>
                <a:srgbClr val="FF0000"/>
              </a:solidFill>
            </a:endParaRPr>
          </a:p>
          <a:p>
            <a:r>
              <a:rPr lang="en-US" b="1" dirty="0" err="1" smtClean="0">
                <a:solidFill>
                  <a:srgbClr val="FF0000"/>
                </a:solidFill>
              </a:rPr>
              <a:t>Nolo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Contendere</a:t>
            </a:r>
            <a:endParaRPr lang="en-US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sz="1400" b="1" dirty="0" smtClean="0">
              <a:solidFill>
                <a:srgbClr val="FF0000"/>
              </a:solidFill>
            </a:endParaRPr>
          </a:p>
          <a:p>
            <a:r>
              <a:rPr lang="en-US" b="1" dirty="0" smtClean="0">
                <a:solidFill>
                  <a:srgbClr val="FF0000"/>
                </a:solidFill>
              </a:rPr>
              <a:t>Be diplomatic.  Negotiate with the different parties.  Look for a “win-win” solution</a:t>
            </a:r>
          </a:p>
          <a:p>
            <a:pPr>
              <a:buNone/>
            </a:pPr>
            <a:endParaRPr lang="en-US" sz="1400" b="1" dirty="0" smtClean="0">
              <a:solidFill>
                <a:srgbClr val="FF0000"/>
              </a:solidFill>
            </a:endParaRPr>
          </a:p>
          <a:p>
            <a:r>
              <a:rPr lang="en-US" b="1" dirty="0" smtClean="0">
                <a:solidFill>
                  <a:srgbClr val="FF0000"/>
                </a:solidFill>
              </a:rPr>
              <a:t>Oppose.  Stand up to authority.  Organize opposition.  Document and publicize the wrong</a:t>
            </a:r>
          </a:p>
          <a:p>
            <a:pPr>
              <a:buNone/>
            </a:pPr>
            <a:endParaRPr lang="en-US" sz="1300" b="1" dirty="0" smtClean="0">
              <a:solidFill>
                <a:srgbClr val="FF0000"/>
              </a:solidFill>
            </a:endParaRPr>
          </a:p>
          <a:p>
            <a:r>
              <a:rPr lang="en-US" b="1" dirty="0" smtClean="0">
                <a:solidFill>
                  <a:srgbClr val="FF0000"/>
                </a:solidFill>
              </a:rPr>
              <a:t>Exit (Get a transfer.  Look for another job.  Live to fight another time)</a:t>
            </a:r>
          </a:p>
          <a:p>
            <a:pPr>
              <a:buNone/>
            </a:pPr>
            <a:endParaRPr lang="en-US" sz="1200" b="1" dirty="0" smtClean="0">
              <a:solidFill>
                <a:srgbClr val="FF0000"/>
              </a:solidFill>
            </a:endParaRPr>
          </a:p>
          <a:p>
            <a:r>
              <a:rPr lang="en-US" b="1" dirty="0" smtClean="0">
                <a:solidFill>
                  <a:srgbClr val="FF0000"/>
                </a:solidFill>
              </a:rPr>
              <a:t>Organize these as plans A, B, C, etc.  </a:t>
            </a:r>
            <a:r>
              <a:rPr lang="en-US" b="1" dirty="0" smtClean="0">
                <a:solidFill>
                  <a:srgbClr val="FF0000"/>
                </a:solidFill>
              </a:rPr>
              <a:t>Try one first, </a:t>
            </a:r>
            <a:r>
              <a:rPr lang="en-US" b="1" dirty="0" smtClean="0">
                <a:solidFill>
                  <a:srgbClr val="FF0000"/>
                </a:solidFill>
              </a:rPr>
              <a:t>then the </a:t>
            </a:r>
            <a:r>
              <a:rPr lang="en-US" b="1" dirty="0" smtClean="0">
                <a:solidFill>
                  <a:srgbClr val="FF0000"/>
                </a:solidFill>
              </a:rPr>
              <a:t>other….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1405</TotalTime>
  <Words>1143</Words>
  <Application>Microsoft Office PowerPoint</Application>
  <PresentationFormat>On-screen Show (4:3)</PresentationFormat>
  <Paragraphs>159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Values-Based Decision Making Manual: A Toolkit for Moral Decisions Problem-Solving</vt:lpstr>
      <vt:lpstr>Agenda</vt:lpstr>
      <vt:lpstr>What is Ethics?</vt:lpstr>
      <vt:lpstr>ADEM Statement of Values</vt:lpstr>
      <vt:lpstr>Values</vt:lpstr>
      <vt:lpstr>There is an analogy between design problems and ethical problems</vt:lpstr>
      <vt:lpstr>Specify the problem…</vt:lpstr>
      <vt:lpstr>Generate as Many Solutions as Possible</vt:lpstr>
      <vt:lpstr>Generic Solutions (For every occasion)</vt:lpstr>
      <vt:lpstr>Test the Solutions You Have Generated…</vt:lpstr>
      <vt:lpstr>Harm / Benefits</vt:lpstr>
      <vt:lpstr>Reversibility</vt:lpstr>
      <vt:lpstr>Values Test</vt:lpstr>
      <vt:lpstr>Feasibility Test—Will it Work?</vt:lpstr>
      <vt:lpstr>What if you can’t realize your ethical solution?</vt:lpstr>
      <vt:lpstr>Some Readings</vt:lpstr>
      <vt:lpstr>Gilbane Gold</vt:lpstr>
      <vt:lpstr>Worksheets</vt:lpstr>
      <vt:lpstr>Thank-you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Decision Making Manual: A Toolkit for Making Moral Decisions</dc:title>
  <dc:creator>Bill</dc:creator>
  <cp:lastModifiedBy> </cp:lastModifiedBy>
  <cp:revision>135</cp:revision>
  <dcterms:created xsi:type="dcterms:W3CDTF">2005-10-06T18:57:00Z</dcterms:created>
  <dcterms:modified xsi:type="dcterms:W3CDTF">2011-10-18T20:41:13Z</dcterms:modified>
</cp:coreProperties>
</file>