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sldIdLst>
    <p:sldId id="259" r:id="rId2"/>
    <p:sldId id="260" r:id="rId3"/>
    <p:sldId id="347" r:id="rId4"/>
    <p:sldId id="348" r:id="rId5"/>
    <p:sldId id="279" r:id="rId6"/>
    <p:sldId id="280" r:id="rId7"/>
    <p:sldId id="281" r:id="rId8"/>
    <p:sldId id="282" r:id="rId9"/>
    <p:sldId id="262" r:id="rId10"/>
    <p:sldId id="269" r:id="rId11"/>
    <p:sldId id="270" r:id="rId12"/>
    <p:sldId id="271" r:id="rId13"/>
    <p:sldId id="272" r:id="rId14"/>
    <p:sldId id="273" r:id="rId15"/>
    <p:sldId id="342" r:id="rId16"/>
    <p:sldId id="343" r:id="rId17"/>
    <p:sldId id="345" r:id="rId18"/>
    <p:sldId id="357" r:id="rId19"/>
    <p:sldId id="350" r:id="rId20"/>
    <p:sldId id="351" r:id="rId21"/>
    <p:sldId id="353" r:id="rId22"/>
    <p:sldId id="352" r:id="rId23"/>
    <p:sldId id="283" r:id="rId24"/>
    <p:sldId id="354" r:id="rId25"/>
    <p:sldId id="290" r:id="rId26"/>
    <p:sldId id="294" r:id="rId27"/>
    <p:sldId id="295" r:id="rId28"/>
    <p:sldId id="300" r:id="rId29"/>
    <p:sldId id="296" r:id="rId30"/>
    <p:sldId id="297" r:id="rId31"/>
    <p:sldId id="298" r:id="rId32"/>
    <p:sldId id="299" r:id="rId33"/>
    <p:sldId id="304" r:id="rId34"/>
    <p:sldId id="349" r:id="rId35"/>
    <p:sldId id="346" r:id="rId36"/>
    <p:sldId id="355" r:id="rId37"/>
    <p:sldId id="356" r:id="rId3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</p:presentationPr>
</file>

<file path=ppt/tableStyles.xml><?xml version="1.0" encoding="utf-8"?>
<a:tblStyleLst xmlns:a="http://schemas.openxmlformats.org/drawingml/2006/main" def="{5C22544A-7EE6-4342-B048-85BDC9FD1C3A}"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4" autoAdjust="0"/>
    <p:restoredTop sz="97971" autoAdjust="0"/>
  </p:normalViewPr>
  <p:slideViewPr>
    <p:cSldViewPr>
      <p:cViewPr varScale="1">
        <p:scale>
          <a:sx n="108" d="100"/>
          <a:sy n="108" d="100"/>
        </p:scale>
        <p:origin x="-1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771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EB466-5D7B-46B5-85C7-8277E459F1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3E85-73CC-4250-B40C-86F0FB2136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CAEAA-7087-4C96-BDFA-B1DE43E0BF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17DF782-CE07-4CDE-854B-28FAD566BAC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8CAF-61DA-4A41-8EBD-55460A075E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85723-17E2-4FD8-8620-44B66145C7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AEFC-D824-491A-8657-930153BF2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B780-5FDE-4195-9507-F2D721C3CA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1E64-0EF8-4847-97F2-E4E355507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5EE4F-2640-4269-8A10-804A37D42C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B3406-2DD2-4B88-9D1E-4E46C82942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7CAC3-9E31-4DFF-8343-4CCEFF765E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01ABE-70F3-413F-9D3C-16B90EF5E7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Moral and Legal Responsibility in </a:t>
            </a:r>
            <a:r>
              <a:rPr lang="en-US" dirty="0" err="1" smtClean="0"/>
              <a:t>Biomatrix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Summary of different senses of responsibility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Capacity Responsibility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419600"/>
          </a:xfrm>
        </p:spPr>
        <p:txBody>
          <a:bodyPr/>
          <a:lstStyle/>
          <a:p>
            <a:r>
              <a:rPr lang="en-US" dirty="0"/>
              <a:t>Conditions that connect an agent with an action for moral evaluation</a:t>
            </a:r>
          </a:p>
          <a:p>
            <a:endParaRPr lang="en-US" dirty="0"/>
          </a:p>
          <a:p>
            <a:r>
              <a:rPr lang="en-US" dirty="0"/>
              <a:t>When one is capacity responsible, one is </a:t>
            </a:r>
          </a:p>
          <a:p>
            <a:endParaRPr lang="en-US" dirty="0"/>
          </a:p>
          <a:p>
            <a:pPr lvl="1"/>
            <a:r>
              <a:rPr lang="en-US" dirty="0"/>
              <a:t>…capable of acting </a:t>
            </a:r>
            <a:r>
              <a:rPr lang="en-US" b="1" dirty="0" smtClean="0"/>
              <a:t>voluntarily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b="1" dirty="0"/>
              <a:t>knowingly</a:t>
            </a:r>
            <a:r>
              <a:rPr lang="en-US" dirty="0"/>
              <a:t> in a given situation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Acting </a:t>
            </a:r>
            <a:r>
              <a:rPr lang="en-US" b="1" dirty="0" smtClean="0"/>
              <a:t>Voluntarily</a:t>
            </a:r>
            <a:r>
              <a:rPr lang="en-US" dirty="0"/>
              <a:t>…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2672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/>
              <a:t>When we act </a:t>
            </a:r>
            <a:r>
              <a:rPr lang="en-US" sz="2800" dirty="0" smtClean="0"/>
              <a:t>voluntarily</a:t>
            </a:r>
            <a:r>
              <a:rPr lang="en-US" sz="2800" dirty="0"/>
              <a:t>, we act without compulsion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 smtClean="0"/>
              <a:t>Compulsion </a:t>
            </a:r>
            <a:r>
              <a:rPr lang="en-US" sz="2800" dirty="0"/>
              <a:t>is the production of a state of mind or body independently of the </a:t>
            </a:r>
            <a:r>
              <a:rPr lang="en-US" sz="2800" dirty="0" smtClean="0"/>
              <a:t>will  (F. H. Bradley)</a:t>
            </a:r>
            <a:endParaRPr lang="en-US" sz="2800" dirty="0"/>
          </a:p>
          <a:p>
            <a:pPr>
              <a:lnSpc>
                <a:spcPct val="80000"/>
              </a:lnSpc>
            </a:pP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Overwhelming </a:t>
            </a:r>
            <a:r>
              <a:rPr lang="en-US" sz="2400" dirty="0"/>
              <a:t>fear </a:t>
            </a:r>
            <a:r>
              <a:rPr lang="en-US" sz="2400" dirty="0" smtClean="0"/>
              <a:t>compels </a:t>
            </a:r>
            <a:r>
              <a:rPr lang="en-US" sz="2400" dirty="0"/>
              <a:t>me to do something that I would not do in a calm state of mind</a:t>
            </a:r>
          </a:p>
          <a:p>
            <a:pPr lvl="1">
              <a:lnSpc>
                <a:spcPct val="80000"/>
              </a:lnSpc>
            </a:pP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When somebody pushes me, they create a state of body (my falling toward the floor) which runs contrary to my actual will (remaining standing)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Acting </a:t>
            </a:r>
            <a:r>
              <a:rPr lang="en-US" b="1" dirty="0"/>
              <a:t>knowingly</a:t>
            </a:r>
            <a:r>
              <a:rPr lang="en-US" dirty="0"/>
              <a:t>…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Acting knowingly means acting free from two kinds of ignorance: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b="1" dirty="0"/>
              <a:t>Moral ignorance</a:t>
            </a:r>
            <a:r>
              <a:rPr lang="en-US" dirty="0"/>
              <a:t> (Not being able to appreciate the moral quality of my actions)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b="1" dirty="0"/>
              <a:t>Specific ignorance</a:t>
            </a:r>
            <a:r>
              <a:rPr lang="en-US" dirty="0"/>
              <a:t> (Not knowing important details in the situation in which I am acting)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/>
          <a:lstStyle/>
          <a:p>
            <a:r>
              <a:rPr lang="en-US" b="1" dirty="0"/>
              <a:t>Moral Ignorance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b="1" dirty="0"/>
              <a:t>Moral sense (the ability to appreciate the moral quality of my actions) includes…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bringing moral </a:t>
            </a:r>
            <a:r>
              <a:rPr lang="en-US" sz="2400" dirty="0" smtClean="0"/>
              <a:t>concepts, rules, </a:t>
            </a:r>
            <a:r>
              <a:rPr lang="en-US" sz="2400" dirty="0"/>
              <a:t>and principles to bear on the </a:t>
            </a:r>
            <a:r>
              <a:rPr lang="en-US" sz="2400" dirty="0" smtClean="0"/>
              <a:t>situation  (social injustice)</a:t>
            </a:r>
            <a:endParaRPr lang="en-US" sz="2400" dirty="0"/>
          </a:p>
          <a:p>
            <a:pPr lvl="2"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responding in an emotionally appropriate way to the </a:t>
            </a:r>
            <a:r>
              <a:rPr lang="en-US" sz="2400" dirty="0" smtClean="0"/>
              <a:t>situation (indignation and rightful resentment)</a:t>
            </a:r>
            <a:endParaRPr lang="en-US" sz="2400" dirty="0"/>
          </a:p>
          <a:p>
            <a:pPr lvl="2"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shaping one’s actions in accordance with moral understanding and moral </a:t>
            </a:r>
            <a:r>
              <a:rPr lang="en-US" sz="2400" dirty="0" smtClean="0"/>
              <a:t>emotion (opposing injustice with justice)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/>
              <a:t>Specific Ignorance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41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600" dirty="0"/>
              <a:t>One fails to act responsibly in a situation because one lacks crucially relevant situational details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I betray my sister’s secret </a:t>
            </a:r>
          </a:p>
          <a:p>
            <a:pPr lvl="1">
              <a:lnSpc>
                <a:spcPct val="80000"/>
              </a:lnSpc>
            </a:pP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But I am not responsible because I did not know that what I told was in fact a secret</a:t>
            </a:r>
          </a:p>
          <a:p>
            <a:pPr lvl="1">
              <a:lnSpc>
                <a:spcPct val="80000"/>
              </a:lnSpc>
            </a:pP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My ignorance of that crucial detail relieves me of responsibility in this situation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Not satisfying the knowledge and volitional conditions allows for </a:t>
            </a:r>
            <a:r>
              <a:rPr lang="en-US" sz="3600" b="1" dirty="0"/>
              <a:t>excuses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r>
              <a:rPr lang="en-US" sz="2800" b="1" dirty="0"/>
              <a:t>Condition—Performing the action knowingly</a:t>
            </a:r>
          </a:p>
          <a:p>
            <a:endParaRPr lang="en-US" sz="2800" b="1" dirty="0">
              <a:solidFill>
                <a:schemeClr val="bg2"/>
              </a:solidFill>
            </a:endParaRPr>
          </a:p>
          <a:p>
            <a:pPr lvl="1"/>
            <a:r>
              <a:rPr lang="en-US" sz="2400" dirty="0"/>
              <a:t>Excuse—I didn’t know what I was doing or I couldn’t appreciate the moral quality of what I was doing</a:t>
            </a:r>
          </a:p>
          <a:p>
            <a:endParaRPr lang="en-US" sz="2800" dirty="0"/>
          </a:p>
          <a:p>
            <a:r>
              <a:rPr lang="en-US" sz="2800" b="1" dirty="0"/>
              <a:t>Condition—Performing the action </a:t>
            </a:r>
            <a:r>
              <a:rPr lang="en-US" sz="2800" b="1" dirty="0" smtClean="0"/>
              <a:t>voluntarily</a:t>
            </a:r>
            <a:endParaRPr lang="en-US" sz="2800" b="1" dirty="0"/>
          </a:p>
          <a:p>
            <a:endParaRPr lang="en-US" sz="2800" b="1" dirty="0">
              <a:solidFill>
                <a:schemeClr val="bg2"/>
              </a:solidFill>
            </a:endParaRPr>
          </a:p>
          <a:p>
            <a:pPr lvl="1"/>
            <a:r>
              <a:rPr lang="en-US" sz="2400" dirty="0"/>
              <a:t>Excuse—I was forced to do it (I couldn’t have done otherwise)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Exception for Excuses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Excuses based on ignorance and compulsion both have an important qualification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I am responsible for what I do under ignorance and under compulsion if I got myself into the excuse-generating situations in the first place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Examples:</a:t>
            </a:r>
          </a:p>
          <a:p>
            <a:pPr lvl="1">
              <a:lnSpc>
                <a:spcPct val="90000"/>
              </a:lnSpc>
            </a:pPr>
            <a:endParaRPr lang="en-US" sz="2000"/>
          </a:p>
          <a:p>
            <a:pPr lvl="1">
              <a:lnSpc>
                <a:spcPct val="90000"/>
              </a:lnSpc>
            </a:pPr>
            <a:r>
              <a:rPr lang="en-US" sz="2000"/>
              <a:t>My ignorance was caused by past negligence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My being compelled was caused by past recklessness (I recklessly took another drink and lost control)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838200"/>
          </a:xfrm>
        </p:spPr>
        <p:txBody>
          <a:bodyPr/>
          <a:lstStyle/>
          <a:p>
            <a:r>
              <a:rPr lang="en-US" dirty="0" smtClean="0"/>
              <a:t>Mitigating or exculpating conditions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304800" y="1143000"/>
          <a:ext cx="8686800" cy="48158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343400"/>
                <a:gridCol w="4343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Excuse Source (First five based on compulsion)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Problematic Excuse Statements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 Conflicts within a role responsibility and between</a:t>
                      </a:r>
                      <a:r>
                        <a:rPr lang="en-US" sz="1400" baseline="0" dirty="0" smtClean="0"/>
                        <a:t> different role responsibilities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Yahoo cannot reconcile responsibilities for freedom of speech with responsibilities for editing for defamatory</a:t>
                      </a:r>
                      <a:r>
                        <a:rPr lang="en-US" sz="1400" baseline="0" dirty="0" smtClean="0"/>
                        <a:t> content.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2. Overwhelming</a:t>
                      </a:r>
                      <a:r>
                        <a:rPr lang="en-US" sz="1400" baseline="0" dirty="0" smtClean="0"/>
                        <a:t> situational constraints: hostile social surround or moral ecology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BXM police</a:t>
                      </a:r>
                      <a:r>
                        <a:rPr lang="en-US" sz="1400" baseline="0" dirty="0" smtClean="0"/>
                        <a:t> were merely lashing out at an impossibly repressive environment at </a:t>
                      </a:r>
                      <a:r>
                        <a:rPr lang="en-US" sz="1400" baseline="0" dirty="0" err="1" smtClean="0"/>
                        <a:t>Biomatrix</a:t>
                      </a:r>
                      <a:r>
                        <a:rPr lang="en-US" sz="1400" baseline="0" dirty="0" smtClean="0"/>
                        <a:t> (2 were former employees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3. Overwhelming  situational constraints: Money</a:t>
                      </a:r>
                      <a:r>
                        <a:rPr lang="en-US" sz="1400" baseline="0" dirty="0" smtClean="0"/>
                        <a:t> and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Removing all defamatory</a:t>
                      </a:r>
                      <a:r>
                        <a:rPr lang="en-US" sz="1400" baseline="0" dirty="0" smtClean="0"/>
                        <a:t> content is impossible for both </a:t>
                      </a:r>
                      <a:r>
                        <a:rPr lang="en-US" sz="1400" baseline="0" dirty="0" err="1" smtClean="0"/>
                        <a:t>Biomatrix</a:t>
                      </a:r>
                      <a:r>
                        <a:rPr lang="en-US" sz="1400" baseline="0" dirty="0" smtClean="0"/>
                        <a:t> and Yahoo because of time and money constraints.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4. Overwhelming</a:t>
                      </a:r>
                      <a:r>
                        <a:rPr lang="en-US" sz="1400" baseline="0" dirty="0" smtClean="0"/>
                        <a:t> situational constraints: technical and manufacturing limits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There are no filters (such as PICS) that can identify objectionable content (What about Google’s content ID system?)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5.</a:t>
                      </a:r>
                      <a:r>
                        <a:rPr lang="en-US" sz="1400" baseline="0" dirty="0" smtClean="0"/>
                        <a:t> Overwhelming social constraints: persons, societies, legal, and political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There will always  be disgruntled employees.  Preventing</a:t>
                      </a:r>
                      <a:r>
                        <a:rPr lang="en-US" sz="1400" baseline="0" dirty="0" smtClean="0"/>
                        <a:t> this is not worth sacrificing free speech.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6. Knowledge limitations: general</a:t>
                      </a:r>
                      <a:r>
                        <a:rPr lang="en-US" sz="1400" baseline="0" dirty="0" smtClean="0"/>
                        <a:t> and situation-based ignorance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Biomatrix</a:t>
                      </a:r>
                      <a:r>
                        <a:rPr lang="en-US" sz="1400" dirty="0" smtClean="0"/>
                        <a:t> could not have notified Yahoo of objectionable content (for timely removal)</a:t>
                      </a:r>
                      <a:r>
                        <a:rPr lang="en-US" sz="1400" baseline="0" dirty="0" smtClean="0"/>
                        <a:t> because of the impossibility of reviewing all information on Internet</a:t>
                      </a:r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Conditions of Capacity Responsibility and </a:t>
            </a:r>
            <a:r>
              <a:rPr lang="en-US" dirty="0" err="1" smtClean="0"/>
              <a:t>Biomatrix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Conditions give rise to useful questions, many of which can be factually answered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 and Yahoo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Did Yahoo know that the BXM postings were defamatory?  Could they have known?</a:t>
            </a:r>
          </a:p>
          <a:p>
            <a:pPr lvl="1"/>
            <a:r>
              <a:rPr lang="en-US" dirty="0" smtClean="0"/>
              <a:t>If they knew, when did they know?  And did they know because they were informed by clients?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Should </a:t>
            </a:r>
            <a:r>
              <a:rPr lang="en-US" dirty="0" err="1" smtClean="0"/>
              <a:t>Biomatrix</a:t>
            </a:r>
            <a:r>
              <a:rPr lang="en-US" dirty="0" smtClean="0"/>
              <a:t> have notified Yahoo of the defamatory messages?  </a:t>
            </a:r>
          </a:p>
          <a:p>
            <a:pPr lvl="1"/>
            <a:r>
              <a:rPr lang="en-US" dirty="0" smtClean="0"/>
              <a:t>Upon this notification, did Yahoo have the responsibility to remove these messages?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Reactive Senses of Responsibility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52400" y="1981200"/>
            <a:ext cx="4343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/>
              <a:t>Causal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Physical motions produce an event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b="1" dirty="0"/>
              <a:t>Role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individual stands committed to carry out common goods around which a social or professional role is oriented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981200"/>
            <a:ext cx="4343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/>
              <a:t>Capacity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Determining the conditions under which someone can be held responsible for their actions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b="1" dirty="0"/>
              <a:t>Blame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Praising or blaming someone for what they have 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Compulsion and Yahoo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What kind of technical means would be necessary for Yahoo to exercise editorial control over all the postings in the bulletin board?</a:t>
            </a:r>
          </a:p>
          <a:p>
            <a:pPr lvl="1"/>
            <a:r>
              <a:rPr lang="en-US" dirty="0" smtClean="0"/>
              <a:t>Is this even possible given the sheer numbers?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What kind of technical means would be necessary to filter content as it enters Yahoo space?</a:t>
            </a:r>
          </a:p>
          <a:p>
            <a:pPr lvl="1"/>
            <a:r>
              <a:rPr lang="en-US" dirty="0" smtClean="0"/>
              <a:t>Does software exist that can filter such a volume of information?</a:t>
            </a:r>
          </a:p>
          <a:p>
            <a:pPr lvl="1"/>
            <a:r>
              <a:rPr lang="en-US" dirty="0" smtClean="0"/>
              <a:t>Would this constitute a violation of the free speech of bulletin users?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Pivot to YouTube and Google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Parodies of Hitler film have been taken down by Google at the request of Constantine films, the owner of the copyright</a:t>
            </a:r>
          </a:p>
          <a:p>
            <a:endParaRPr lang="en-US" dirty="0" smtClean="0"/>
          </a:p>
          <a:p>
            <a:r>
              <a:rPr lang="en-US" dirty="0" smtClean="0"/>
              <a:t>To do this, Google has developed a “content ID system.  This identifies the content when posted.</a:t>
            </a:r>
          </a:p>
          <a:p>
            <a:endParaRPr lang="en-US" dirty="0" smtClean="0"/>
          </a:p>
          <a:p>
            <a:r>
              <a:rPr lang="en-US" dirty="0" smtClean="0"/>
              <a:t>Interference with Free Speech?</a:t>
            </a:r>
          </a:p>
          <a:p>
            <a:pPr lvl="1"/>
            <a:r>
              <a:rPr lang="en-US" dirty="0" smtClean="0"/>
              <a:t>Under “fair use” one can use content for purposes of commentary and satire.  </a:t>
            </a:r>
          </a:p>
          <a:p>
            <a:pPr lvl="1"/>
            <a:r>
              <a:rPr lang="en-US" dirty="0" smtClean="0"/>
              <a:t>Electronic Frontier Foundation argues that Hitler parodies fall under fair use</a:t>
            </a:r>
          </a:p>
          <a:p>
            <a:pPr lvl="1"/>
            <a:endParaRPr lang="en-US" dirty="0" smtClean="0"/>
          </a:p>
          <a:p>
            <a:pPr lvl="1"/>
            <a:r>
              <a:rPr lang="en-US" sz="2000" b="1" dirty="0" smtClean="0"/>
              <a:t>Laura </a:t>
            </a:r>
            <a:r>
              <a:rPr lang="en-US" sz="2000" b="1" dirty="0" err="1" smtClean="0"/>
              <a:t>Sydell</a:t>
            </a:r>
            <a:r>
              <a:rPr lang="en-US" sz="2000" b="1" dirty="0" smtClean="0"/>
              <a:t>.  “YouTube Pulls Hitler ‘Downfall’ Parodies.  http://www.npr.org/templates/story/story.php?storyId=126225405.  Accessed October 18, 2010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 and </a:t>
            </a:r>
            <a:r>
              <a:rPr lang="en-US" dirty="0" err="1" smtClean="0"/>
              <a:t>Biomatrix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Suppose that </a:t>
            </a:r>
            <a:r>
              <a:rPr lang="en-US" dirty="0" err="1" smtClean="0"/>
              <a:t>Biomatrix</a:t>
            </a:r>
            <a:r>
              <a:rPr lang="en-US" dirty="0" smtClean="0"/>
              <a:t>, under distributer model, has responsibility to notify OSP of objectionable content and ask for removal.</a:t>
            </a:r>
          </a:p>
          <a:p>
            <a:pPr lvl="1"/>
            <a:r>
              <a:rPr lang="en-US" dirty="0" smtClean="0"/>
              <a:t>Consider the technical problem of corporations scanning all the information on the Internet to find information that defames them</a:t>
            </a:r>
          </a:p>
          <a:p>
            <a:pPr lvl="1"/>
            <a:r>
              <a:rPr lang="en-US" dirty="0" smtClean="0"/>
              <a:t>Should they hire organizations like Reputation Defender to carry this out?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 other words, is it the responsibility of the target of defamation to notify the OSP and have them remove it?</a:t>
            </a:r>
          </a:p>
          <a:p>
            <a:endParaRPr lang="en-US" dirty="0" smtClean="0"/>
          </a:p>
          <a:p>
            <a:r>
              <a:rPr lang="en-US" dirty="0" smtClean="0"/>
              <a:t>What impact would this have on freedom of speech on the Internet?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Role Responsibility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Commitment to realize common goods around which a professional or social role is oriented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Role Responsibility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Explicit commitments </a:t>
            </a:r>
            <a:r>
              <a:rPr lang="en-US" dirty="0" smtClean="0"/>
              <a:t>such as contractual obligations and other promises (</a:t>
            </a:r>
            <a:r>
              <a:rPr lang="en-US" dirty="0" err="1" smtClean="0"/>
              <a:t>Toysmart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b="1" dirty="0" smtClean="0"/>
              <a:t>Implicit commitments </a:t>
            </a:r>
            <a:r>
              <a:rPr lang="en-US" dirty="0" smtClean="0"/>
              <a:t>embedded in our social relations and roles (Parents)</a:t>
            </a:r>
          </a:p>
          <a:p>
            <a:endParaRPr lang="en-US" dirty="0" smtClean="0"/>
          </a:p>
          <a:p>
            <a:r>
              <a:rPr lang="en-US" b="1" dirty="0" smtClean="0"/>
              <a:t>Legal Responsibilities</a:t>
            </a:r>
          </a:p>
          <a:p>
            <a:pPr lvl="1"/>
            <a:r>
              <a:rPr lang="en-US" dirty="0" smtClean="0"/>
              <a:t>Due care and faithful agency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Job Description</a:t>
            </a:r>
          </a:p>
          <a:p>
            <a:endParaRPr lang="en-US" dirty="0" smtClean="0"/>
          </a:p>
          <a:p>
            <a:r>
              <a:rPr lang="en-US" b="1" dirty="0" smtClean="0"/>
              <a:t>Codes of Ethics </a:t>
            </a:r>
            <a:r>
              <a:rPr lang="en-US" dirty="0" smtClean="0"/>
              <a:t>(corporate and professional)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/>
          <a:lstStyle/>
          <a:p>
            <a:r>
              <a:rPr lang="en-US"/>
              <a:t>Responsibilities as Employees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0" y="1524000"/>
            <a:ext cx="4495800" cy="4953000"/>
          </a:xfrm>
        </p:spPr>
        <p:txBody>
          <a:bodyPr/>
          <a:lstStyle/>
          <a:p>
            <a:r>
              <a:rPr lang="en-US" sz="3600" b="1" dirty="0"/>
              <a:t>Contractual obligations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Working hours</a:t>
            </a:r>
          </a:p>
          <a:p>
            <a:pPr lvl="1"/>
            <a:r>
              <a:rPr lang="en-US" dirty="0"/>
              <a:t>Job responsibilities</a:t>
            </a:r>
          </a:p>
          <a:p>
            <a:pPr lvl="1"/>
            <a:r>
              <a:rPr lang="en-US" dirty="0"/>
              <a:t>Codes of ethics</a:t>
            </a:r>
          </a:p>
          <a:p>
            <a:pPr lvl="1"/>
            <a:r>
              <a:rPr lang="en-US" dirty="0"/>
              <a:t>Position in org decision structure</a:t>
            </a:r>
          </a:p>
          <a:p>
            <a:pPr lvl="1"/>
            <a:r>
              <a:rPr lang="en-US" dirty="0"/>
              <a:t>HR issues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676400"/>
            <a:ext cx="42672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b="1" dirty="0"/>
              <a:t>As Employees (law of agency)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Honor Employer interests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Follow legal orders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Avoid conflicts of interests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Maintain confidences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Proactive Responsibility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Going Above and Beyond the Minimum</a:t>
            </a:r>
          </a:p>
          <a:p>
            <a:r>
              <a:rPr lang="en-US" dirty="0">
                <a:solidFill>
                  <a:schemeClr val="tx1"/>
                </a:solidFill>
              </a:rPr>
              <a:t>Responsibility as a Virtue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Proactive Responsibility</a:t>
            </a:r>
            <a:endParaRPr lang="en-US" sz="4800" b="1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b="1" dirty="0"/>
              <a:t>Proactive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Future-oriented, focusing on preventing harm and realizing value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3600" b="1" dirty="0"/>
              <a:t>Supererogatory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Goes above and beyond what is minimally required for avoiding blame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Proactive Responsibility</a:t>
            </a:r>
            <a:endParaRPr lang="en-US" sz="4800" b="1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en-US" b="1" dirty="0"/>
              <a:t>Developing </a:t>
            </a:r>
            <a:r>
              <a:rPr lang="en-US" b="1" dirty="0" smtClean="0"/>
              <a:t>overlapping </a:t>
            </a:r>
            <a:r>
              <a:rPr lang="en-US" b="1" dirty="0"/>
              <a:t>of role responsibilities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The scope or range of one’s role responsibilities overlap with others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One “takes up” task-responsibilities that others have “dropped”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Recognition that responsibilities can and should be </a:t>
            </a:r>
            <a:r>
              <a:rPr lang="en-US" sz="2800" dirty="0" smtClean="0"/>
              <a:t>shared</a:t>
            </a:r>
          </a:p>
          <a:p>
            <a:pPr>
              <a:lnSpc>
                <a:spcPct val="80000"/>
              </a:lnSpc>
            </a:pP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Hitting the volleyball between different players or between front and back row</a:t>
            </a:r>
          </a:p>
          <a:p>
            <a:pPr>
              <a:lnSpc>
                <a:spcPct val="80000"/>
              </a:lnSpc>
            </a:pP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The elevator in </a:t>
            </a:r>
            <a:r>
              <a:rPr lang="en-US" sz="2800" dirty="0" err="1" smtClean="0"/>
              <a:t>Celis</a:t>
            </a:r>
            <a:endParaRPr lang="en-US" sz="2800" dirty="0" smtClean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Who is role responsible for cleaning it: the first, second, or third floor crews.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068388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Proactive Responsibility</a:t>
            </a:r>
            <a:endParaRPr lang="en-US" sz="4800" b="1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600" b="1" dirty="0"/>
              <a:t>Uncovering risk and preventing harm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Uncovering risk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Imaginatively reconstructing ordinary situations to produce scenarios in which normal events take on unusual configurations and produce harm</a:t>
            </a:r>
          </a:p>
          <a:p>
            <a:pPr lvl="1"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800" dirty="0"/>
              <a:t>Preventing harm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Developing/designing effective counter-measures to these scenarios to prevent the latent harms from occurring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Criminal (Legal) Responsibility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err="1" smtClean="0"/>
              <a:t>Mens</a:t>
            </a:r>
            <a:r>
              <a:rPr lang="en-US" b="1" dirty="0" smtClean="0"/>
              <a:t> Rea</a:t>
            </a:r>
          </a:p>
          <a:p>
            <a:pPr lvl="1"/>
            <a:r>
              <a:rPr lang="en-US" dirty="0" err="1" smtClean="0"/>
              <a:t>Gulity</a:t>
            </a:r>
            <a:r>
              <a:rPr lang="en-US" dirty="0" smtClean="0"/>
              <a:t> state of mind or intention to do wrong</a:t>
            </a:r>
          </a:p>
          <a:p>
            <a:pPr lvl="1"/>
            <a:r>
              <a:rPr lang="en-US" dirty="0" smtClean="0"/>
              <a:t>BXM Police intended to defame </a:t>
            </a:r>
            <a:r>
              <a:rPr lang="en-US" dirty="0" err="1" smtClean="0"/>
              <a:t>Biomatrix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b="1" dirty="0" err="1" smtClean="0"/>
              <a:t>Actus</a:t>
            </a:r>
            <a:r>
              <a:rPr lang="en-US" b="1" dirty="0" smtClean="0"/>
              <a:t> Reus</a:t>
            </a:r>
          </a:p>
          <a:p>
            <a:pPr lvl="1"/>
            <a:r>
              <a:rPr lang="en-US" dirty="0" smtClean="0"/>
              <a:t>Wrongful action(s)</a:t>
            </a:r>
          </a:p>
          <a:p>
            <a:pPr lvl="1"/>
            <a:r>
              <a:rPr lang="en-US" dirty="0" smtClean="0"/>
              <a:t>BXM Police sent 16,000 messages defaming </a:t>
            </a:r>
            <a:r>
              <a:rPr lang="en-US" dirty="0" err="1" smtClean="0"/>
              <a:t>Biomatrix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b="1" dirty="0" smtClean="0"/>
              <a:t>Connection</a:t>
            </a:r>
            <a:r>
              <a:rPr lang="en-US" dirty="0" smtClean="0"/>
              <a:t> between </a:t>
            </a:r>
            <a:r>
              <a:rPr lang="en-US" dirty="0" err="1" smtClean="0"/>
              <a:t>Mens</a:t>
            </a:r>
            <a:r>
              <a:rPr lang="en-US" dirty="0" smtClean="0"/>
              <a:t> Rea and </a:t>
            </a:r>
            <a:r>
              <a:rPr lang="en-US" dirty="0" err="1" smtClean="0"/>
              <a:t>Actus</a:t>
            </a:r>
            <a:r>
              <a:rPr lang="en-US" dirty="0" smtClean="0"/>
              <a:t> Reus</a:t>
            </a:r>
          </a:p>
          <a:p>
            <a:pPr lvl="1"/>
            <a:r>
              <a:rPr lang="en-US" dirty="0" smtClean="0"/>
              <a:t>Guilty action caused by guilty state of mind.  (Not just wish </a:t>
            </a:r>
            <a:r>
              <a:rPr lang="en-US" dirty="0" err="1" smtClean="0"/>
              <a:t>fulfilment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Burden of Proof</a:t>
            </a:r>
            <a:r>
              <a:rPr lang="en-US" dirty="0" smtClean="0"/>
              <a:t>: beyond a reasonable doubt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Interested Party</a:t>
            </a:r>
            <a:r>
              <a:rPr lang="en-US" dirty="0" smtClean="0"/>
              <a:t>: society has an interest in punishing and thereby deterring violation of criminal laws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Target</a:t>
            </a:r>
            <a:r>
              <a:rPr lang="en-US" dirty="0" smtClean="0"/>
              <a:t>: Human beings who have “a body to kick and a soul to damn”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068388"/>
          </a:xfrm>
        </p:spPr>
        <p:txBody>
          <a:bodyPr>
            <a:normAutofit/>
          </a:bodyPr>
          <a:lstStyle/>
          <a:p>
            <a:r>
              <a:rPr lang="en-US" b="1" dirty="0" smtClean="0"/>
              <a:t>Proactive Responsibility</a:t>
            </a:r>
            <a:endParaRPr lang="en-US" b="1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4953000"/>
          </a:xfrm>
        </p:spPr>
        <p:txBody>
          <a:bodyPr/>
          <a:lstStyle/>
          <a:p>
            <a:r>
              <a:rPr lang="en-US" sz="3600" b="1" dirty="0"/>
              <a:t>Recognizing and taking advantage of opportunities to promote value</a:t>
            </a:r>
          </a:p>
          <a:p>
            <a:endParaRPr lang="en-US" sz="2800" dirty="0"/>
          </a:p>
          <a:p>
            <a:pPr lvl="1"/>
            <a:r>
              <a:rPr lang="en-US" sz="2500" dirty="0"/>
              <a:t>Developing an expertise in participatory design methodologies</a:t>
            </a:r>
          </a:p>
          <a:p>
            <a:pPr lvl="1"/>
            <a:endParaRPr lang="en-US" sz="2500" dirty="0"/>
          </a:p>
          <a:p>
            <a:pPr lvl="1"/>
            <a:r>
              <a:rPr lang="en-US" sz="2500" dirty="0"/>
              <a:t>Working to uncover community needs </a:t>
            </a:r>
          </a:p>
          <a:p>
            <a:pPr lvl="1"/>
            <a:endParaRPr lang="en-US" sz="2500" dirty="0"/>
          </a:p>
          <a:p>
            <a:pPr lvl="1"/>
            <a:r>
              <a:rPr lang="en-US" sz="2500" dirty="0"/>
              <a:t>Creatively using one’s professional knowledge and skill to respond to these needs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Proactive Responsibility</a:t>
            </a:r>
            <a:endParaRPr lang="en-US" sz="4800" b="1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600" b="1" dirty="0"/>
              <a:t>Expanding area of control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Not giving way to the temptation to retreat from action in order to avoid blame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Extending knowledge and skills to fill in gaps that can lead to loss of control accidents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See Ladd, </a:t>
            </a:r>
            <a:r>
              <a:rPr lang="en-US" sz="2400" dirty="0" err="1"/>
              <a:t>Perrow</a:t>
            </a:r>
            <a:r>
              <a:rPr lang="en-US" sz="2400" dirty="0"/>
              <a:t>, and Reason for description of loss of control accidents</a:t>
            </a:r>
          </a:p>
          <a:p>
            <a:pPr lvl="1">
              <a:lnSpc>
                <a:spcPct val="80000"/>
              </a:lnSpc>
            </a:pPr>
            <a:r>
              <a:rPr lang="en-US" sz="2000" dirty="0" err="1"/>
              <a:t>Perrow</a:t>
            </a:r>
            <a:r>
              <a:rPr lang="en-US" sz="2000" dirty="0"/>
              <a:t>: Chain reaction metaphor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Reason: Disease metaphor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Ladd: Accidents caused by lack of care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Proactive Responsibility</a:t>
            </a:r>
            <a:endParaRPr lang="en-US" sz="4800" b="1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3600" b="1" dirty="0"/>
              <a:t>Caring for stakeholders and their goods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Lack of care is at the root of many normal accidents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 err="1"/>
              <a:t>Boisjoly</a:t>
            </a:r>
            <a:r>
              <a:rPr lang="en-US" sz="2800" dirty="0"/>
              <a:t> tests: 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Is it safe enough for someone I care about?  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Identify oneself with one’s designs and actions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Proactive Responsibility </a:t>
            </a:r>
            <a:r>
              <a:rPr lang="en-US" sz="4000" b="1" dirty="0"/>
              <a:t>as a Virtue</a:t>
            </a:r>
          </a:p>
        </p:txBody>
      </p:sp>
      <p:graphicFrame>
        <p:nvGraphicFramePr>
          <p:cNvPr id="51203" name="Group 3"/>
          <p:cNvGraphicFramePr>
            <a:graphicFrameLocks noGrp="1"/>
          </p:cNvGraphicFramePr>
          <p:nvPr>
            <p:ph type="tbl" idx="1"/>
          </p:nvPr>
        </p:nvGraphicFramePr>
        <p:xfrm>
          <a:off x="457200" y="1219200"/>
          <a:ext cx="8229600" cy="542544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152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Defect: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Irresponsibility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Mean: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Taking Responsibility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Excess: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Carrying the World on Your Shoulders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 Negligence and recklessness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 Egocentric or egoistic attitude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 Retreating to avoid blame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 Apathy &amp; Indifference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 Mapping RR into separate domains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 Uncovering risk and preventing harm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 Recognizing and exploiting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oppor-tunities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to do good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 Extending causal control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 Attitude of care for region of RR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 Overlapping mapping of RR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 Paralysis of analysis and action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 Telescopic Philanthropy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 Trying to control everything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 Too much care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 Mapping includes everything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Dark Side of Responsibility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Bandura’s</a:t>
            </a:r>
            <a:r>
              <a:rPr lang="en-US" dirty="0" smtClean="0"/>
              <a:t> studies on how individuals attempt to evade responsibility for their actions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939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52400"/>
            <a:ext cx="7772400" cy="640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Defusing Responsibility and BXM Police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From trial transcripts</a:t>
            </a:r>
          </a:p>
          <a:p>
            <a:pPr lvl="1"/>
            <a:r>
              <a:rPr lang="en-US" dirty="0" smtClean="0"/>
              <a:t>Q.  But you have no proof that the company has ties to organized crime, correct?</a:t>
            </a:r>
          </a:p>
          <a:p>
            <a:pPr lvl="1"/>
            <a:r>
              <a:rPr lang="en-US" dirty="0" smtClean="0"/>
              <a:t>A.  Correct</a:t>
            </a:r>
          </a:p>
          <a:p>
            <a:pPr lvl="1"/>
            <a:r>
              <a:rPr lang="en-US" dirty="0" smtClean="0"/>
              <a:t>Q. Any you’ve never had any proof to suggest that the </a:t>
            </a:r>
            <a:r>
              <a:rPr lang="en-US" dirty="0" err="1" smtClean="0"/>
              <a:t>ocmpany</a:t>
            </a:r>
            <a:r>
              <a:rPr lang="en-US" dirty="0" smtClean="0"/>
              <a:t> had ties to organized crime, correct?</a:t>
            </a:r>
          </a:p>
          <a:p>
            <a:pPr lvl="1"/>
            <a:r>
              <a:rPr lang="en-US" dirty="0" smtClean="0"/>
              <a:t>A. Correct.</a:t>
            </a:r>
          </a:p>
          <a:p>
            <a:pPr lvl="1"/>
            <a:r>
              <a:rPr lang="en-US" dirty="0" smtClean="0"/>
              <a:t>Q. You’ve never taken any steps to substantiate whether or not the company had ties to organized crime, correct?</a:t>
            </a:r>
          </a:p>
          <a:p>
            <a:pPr lvl="1"/>
            <a:r>
              <a:rPr lang="en-US" dirty="0" smtClean="0"/>
              <a:t>A. Correct.  I’m not a police officer.</a:t>
            </a:r>
          </a:p>
          <a:p>
            <a:pPr lvl="1"/>
            <a:endParaRPr lang="en-US" dirty="0" smtClean="0"/>
          </a:p>
          <a:p>
            <a:pPr lvl="1"/>
            <a:r>
              <a:rPr lang="en-US" sz="2500" b="1" dirty="0" smtClean="0"/>
              <a:t>See Richard Dep. pp. 210: 17-211:2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“Richard testified that it is “irrelevant” to him how people interpret his posts because they are made in a Yahoo! Chat room.  </a:t>
            </a:r>
          </a:p>
          <a:p>
            <a:endParaRPr lang="en-US" dirty="0" smtClean="0"/>
          </a:p>
          <a:p>
            <a:pPr lvl="1"/>
            <a:r>
              <a:rPr lang="en-US" sz="2500" b="1" dirty="0" smtClean="0"/>
              <a:t>See Richard Dep., p. 193: 18-193: 22.</a:t>
            </a:r>
            <a:endParaRPr lang="en-US" sz="2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 on </a:t>
            </a:r>
            <a:r>
              <a:rPr lang="en-US" dirty="0" err="1" smtClean="0"/>
              <a:t>Bandura’s</a:t>
            </a:r>
            <a:r>
              <a:rPr lang="en-US" dirty="0" smtClean="0"/>
              <a:t>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Some suggestions:</a:t>
            </a:r>
          </a:p>
          <a:p>
            <a:endParaRPr lang="en-US" dirty="0" smtClean="0"/>
          </a:p>
          <a:p>
            <a:r>
              <a:rPr lang="en-US" dirty="0" smtClean="0"/>
              <a:t>  Minimizing, ignoring, or misconstruing bad consequences?</a:t>
            </a:r>
          </a:p>
          <a:p>
            <a:endParaRPr lang="en-US" dirty="0" smtClean="0"/>
          </a:p>
          <a:p>
            <a:r>
              <a:rPr lang="en-US" dirty="0" smtClean="0"/>
              <a:t>Blaming the victim</a:t>
            </a:r>
          </a:p>
          <a:p>
            <a:pPr lvl="1"/>
            <a:r>
              <a:rPr lang="en-US" dirty="0" smtClean="0"/>
              <a:t>They can’t take a joke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Moral justification or euphemistic labeling</a:t>
            </a:r>
          </a:p>
          <a:p>
            <a:pPr lvl="1"/>
            <a:r>
              <a:rPr lang="en-US" dirty="0" smtClean="0"/>
              <a:t>This is not wrong in the Internet</a:t>
            </a:r>
          </a:p>
          <a:p>
            <a:pPr lvl="1"/>
            <a:r>
              <a:rPr lang="en-US" dirty="0" smtClean="0"/>
              <a:t>We were just joking or flaming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Civil (Legal) Responsibility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Violations of Contract</a:t>
            </a:r>
          </a:p>
          <a:p>
            <a:endParaRPr lang="en-US" dirty="0" smtClean="0"/>
          </a:p>
          <a:p>
            <a:r>
              <a:rPr lang="en-US" dirty="0" smtClean="0"/>
              <a:t>Torts or wrongful injury</a:t>
            </a:r>
          </a:p>
          <a:p>
            <a:endParaRPr lang="en-US" dirty="0" smtClean="0"/>
          </a:p>
          <a:p>
            <a:r>
              <a:rPr lang="en-US" b="1" dirty="0" smtClean="0"/>
              <a:t>Standard of Evidence</a:t>
            </a:r>
            <a:r>
              <a:rPr lang="en-US" dirty="0" smtClean="0"/>
              <a:t>: To prove a tort one must prove…</a:t>
            </a:r>
          </a:p>
          <a:p>
            <a:pPr lvl="1"/>
            <a:r>
              <a:rPr lang="en-US" dirty="0" smtClean="0"/>
              <a:t>Negligence</a:t>
            </a:r>
          </a:p>
          <a:p>
            <a:pPr lvl="1"/>
            <a:r>
              <a:rPr lang="en-US" dirty="0" smtClean="0"/>
              <a:t>Recklessness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Interested Party</a:t>
            </a:r>
            <a:r>
              <a:rPr lang="en-US" dirty="0" smtClean="0"/>
              <a:t>: A tort seeks to make the victim (=one who suffers wrongful injury) whole</a:t>
            </a:r>
          </a:p>
          <a:p>
            <a:endParaRPr lang="en-US" dirty="0" smtClean="0"/>
          </a:p>
          <a:p>
            <a:r>
              <a:rPr lang="en-US" b="1" dirty="0" smtClean="0"/>
              <a:t>Burden of Proof</a:t>
            </a:r>
            <a:r>
              <a:rPr lang="en-US" dirty="0" smtClean="0"/>
              <a:t>: preponderance of evidence (the decision goes to whoever has the most support from the evidence)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7200"/>
            <a:ext cx="8991600" cy="1371600"/>
          </a:xfrm>
        </p:spPr>
        <p:txBody>
          <a:bodyPr/>
          <a:lstStyle/>
          <a:p>
            <a:r>
              <a:rPr lang="en-US" sz="4000" b="1"/>
              <a:t>Moral Fault: Intentional Wrongdoing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981200"/>
            <a:ext cx="8686800" cy="43434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Agent intends, through the untoward action, to bring about a wrong or harm</a:t>
            </a:r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The intended harm or wrong contributes to the untowardness of the action</a:t>
            </a:r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A disgruntled employee intentionally introduces a virus into the company’s computer system which causes the system to break down and produces severe financial harm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Moral Fault: Negligence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No harm or wrong is intended </a:t>
            </a:r>
            <a:r>
              <a:rPr lang="en-US" sz="2400" dirty="0" smtClean="0"/>
              <a:t>but, nevertheless, </a:t>
            </a:r>
            <a:r>
              <a:rPr lang="en-US" sz="2400" dirty="0"/>
              <a:t>occurs because the agent did not exercise minimal care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A software program malfunctions producing harm.  The programmer did not know of the error that produced the malfunction but normal testing would have exposed this error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The programmer failed to subject the program to normal testing and was, therefore, negligent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Moral Fault: Recklessness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Agent does not intend the harm but foresaw it and was willing to risk it in pursuit of another intention</a:t>
            </a:r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French’s Example: </a:t>
            </a:r>
          </a:p>
          <a:p>
            <a:pPr>
              <a:lnSpc>
                <a:spcPct val="80000"/>
              </a:lnSpc>
            </a:pPr>
            <a:endParaRPr lang="en-US" sz="2800"/>
          </a:p>
          <a:p>
            <a:pPr lvl="1">
              <a:lnSpc>
                <a:spcPct val="80000"/>
              </a:lnSpc>
            </a:pPr>
            <a:r>
              <a:rPr lang="en-US" sz="2400"/>
              <a:t>The pianist practices at 2:00 a.m. in his apartment with its paper thin walls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His primary intention is to improve his playing skills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But he is willing to risk disturbing his neighbor in pursuit of his primary intention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/>
              <a:t>Feinberg on Negligence and Recklessness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sz="2800"/>
          </a:p>
          <a:p>
            <a:r>
              <a:rPr lang="en-US" sz="2800"/>
              <a:t>“When one knowingly creates an unreasonable risk to self or others, one is reckless; </a:t>
            </a:r>
          </a:p>
          <a:p>
            <a:endParaRPr lang="en-US" sz="2800"/>
          </a:p>
          <a:p>
            <a:r>
              <a:rPr lang="en-US" sz="2800"/>
              <a:t>when one unknowingly but faultily creates such a risk, one is negligent.”  </a:t>
            </a:r>
          </a:p>
          <a:p>
            <a:endParaRPr lang="en-US" sz="2800"/>
          </a:p>
          <a:p>
            <a:r>
              <a:rPr lang="en-US" sz="2000" b="1"/>
              <a:t>Joel Feinberg, </a:t>
            </a:r>
            <a:r>
              <a:rPr lang="en-US" sz="2000" b="1" i="1"/>
              <a:t>Doing and Deserving, </a:t>
            </a:r>
            <a:r>
              <a:rPr lang="en-US" sz="2000" b="1"/>
              <a:t>193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600" dirty="0" smtClean="0"/>
              <a:t>Capacity Responsibility</a:t>
            </a:r>
            <a:endParaRPr lang="en-US" sz="46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Prerequisites </a:t>
            </a:r>
            <a:r>
              <a:rPr lang="en-US" dirty="0">
                <a:solidFill>
                  <a:schemeClr val="tx1"/>
                </a:solidFill>
              </a:rPr>
              <a:t>for Blaming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458</TotalTime>
  <Words>2103</Words>
  <Application>Microsoft Office PowerPoint</Application>
  <PresentationFormat>On-screen Show (4:3)</PresentationFormat>
  <Paragraphs>310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Moral and Legal Responsibility in Biomatrix</vt:lpstr>
      <vt:lpstr>Reactive Senses of Responsibility</vt:lpstr>
      <vt:lpstr>Criminal (Legal) Responsibility</vt:lpstr>
      <vt:lpstr>Civil (Legal) Responsibility</vt:lpstr>
      <vt:lpstr>Moral Fault: Intentional Wrongdoing</vt:lpstr>
      <vt:lpstr>Moral Fault: Negligence</vt:lpstr>
      <vt:lpstr>Moral Fault: Recklessness</vt:lpstr>
      <vt:lpstr>Feinberg on Negligence and Recklessness</vt:lpstr>
      <vt:lpstr>Capacity Responsibility</vt:lpstr>
      <vt:lpstr>Capacity Responsibility</vt:lpstr>
      <vt:lpstr>Acting Voluntarily…</vt:lpstr>
      <vt:lpstr>Acting knowingly…</vt:lpstr>
      <vt:lpstr>Moral Ignorance</vt:lpstr>
      <vt:lpstr>Specific Ignorance</vt:lpstr>
      <vt:lpstr>Not satisfying the knowledge and volitional conditions allows for excuses</vt:lpstr>
      <vt:lpstr>Exception for Excuses</vt:lpstr>
      <vt:lpstr>Mitigating or exculpating conditions</vt:lpstr>
      <vt:lpstr>Conditions of Capacity Responsibility and Biomatrix</vt:lpstr>
      <vt:lpstr>Knowledge and Yahoo</vt:lpstr>
      <vt:lpstr>Compulsion and Yahoo</vt:lpstr>
      <vt:lpstr>Pivot to YouTube and Google</vt:lpstr>
      <vt:lpstr>Knowledge and Biomatrix</vt:lpstr>
      <vt:lpstr>Role Responsibility</vt:lpstr>
      <vt:lpstr>Sources of Role Responsibility</vt:lpstr>
      <vt:lpstr>Responsibilities as Employees</vt:lpstr>
      <vt:lpstr>Proactive Responsibility</vt:lpstr>
      <vt:lpstr>Proactive Responsibility</vt:lpstr>
      <vt:lpstr>Proactive Responsibility</vt:lpstr>
      <vt:lpstr>Proactive Responsibility</vt:lpstr>
      <vt:lpstr>Proactive Responsibility</vt:lpstr>
      <vt:lpstr>Proactive Responsibility</vt:lpstr>
      <vt:lpstr>Proactive Responsibility</vt:lpstr>
      <vt:lpstr>Proactive Responsibility as a Virtue</vt:lpstr>
      <vt:lpstr>The Dark Side of Responsibility</vt:lpstr>
      <vt:lpstr>Slide 35</vt:lpstr>
      <vt:lpstr>Defusing Responsibility and BXM Police</vt:lpstr>
      <vt:lpstr>Place on Bandura’s Framework</vt:lpstr>
    </vt:vector>
  </TitlesOfParts>
  <Company> University of Puerto Rico at Mayaguez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Responsible Computing</dc:title>
  <dc:creator> </dc:creator>
  <cp:lastModifiedBy>frey.william</cp:lastModifiedBy>
  <cp:revision>48</cp:revision>
  <dcterms:created xsi:type="dcterms:W3CDTF">2003-12-22T10:42:25Z</dcterms:created>
  <dcterms:modified xsi:type="dcterms:W3CDTF">2010-10-20T10:51:32Z</dcterms:modified>
</cp:coreProperties>
</file>