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4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33CCFF"/>
    <a:srgbClr val="FFFFCC"/>
    <a:srgbClr val="FF66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7D66E-D13C-414F-A9D3-0692EB385D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CDD24-6FD5-48BA-8D6D-25C8876EF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398B2-22AA-4CC6-A6E5-F91FA0F44A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1F7F6-CCBE-46B9-905F-5966DB3AA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F9204-B0B5-4979-A7FC-38C50728C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76788-6CD8-4FFC-BF12-91E98E70D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854AF-CB76-4424-AC77-60CE364B0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CD5C4-8838-42E6-BDC4-CE9ABB25E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08A2-0FB8-473C-BD44-C1D7FC7B96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1B22-980F-4D16-9112-211EC71F26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B879C-1202-4813-982C-40A28063A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54E4C-F7C5-4699-894C-0607CD3E54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B72C62-24D5-4DC9-919C-F89938E5AF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2.xml"/><Relationship Id="rId18" Type="http://schemas.openxmlformats.org/officeDocument/2006/relationships/slide" Target="slide6.xml"/><Relationship Id="rId3" Type="http://schemas.openxmlformats.org/officeDocument/2006/relationships/slide" Target="slide8.xml"/><Relationship Id="rId21" Type="http://schemas.openxmlformats.org/officeDocument/2006/relationships/slide" Target="slide20.xml"/><Relationship Id="rId7" Type="http://schemas.openxmlformats.org/officeDocument/2006/relationships/slide" Target="slide15.xml"/><Relationship Id="rId12" Type="http://schemas.openxmlformats.org/officeDocument/2006/relationships/slide" Target="slide11.xml"/><Relationship Id="rId17" Type="http://schemas.openxmlformats.org/officeDocument/2006/relationships/slide" Target="slide7.xml"/><Relationship Id="rId25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slide" Target="slide17.xml"/><Relationship Id="rId20" Type="http://schemas.openxmlformats.org/officeDocument/2006/relationships/slide" Target="slide19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11" Type="http://schemas.openxmlformats.org/officeDocument/2006/relationships/slide" Target="slide3.xml"/><Relationship Id="rId24" Type="http://schemas.openxmlformats.org/officeDocument/2006/relationships/oleObject" Target="../embeddings/oleObject1.bin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22.xml"/><Relationship Id="rId10" Type="http://schemas.openxmlformats.org/officeDocument/2006/relationships/slide" Target="slide18.xml"/><Relationship Id="rId19" Type="http://schemas.openxmlformats.org/officeDocument/2006/relationships/audio" Target="../media/audio1.wav"/><Relationship Id="rId4" Type="http://schemas.openxmlformats.org/officeDocument/2006/relationships/slide" Target="slide4.xml"/><Relationship Id="rId9" Type="http://schemas.openxmlformats.org/officeDocument/2006/relationships/slide" Target="slide14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dirty="0"/>
              <a:t>Hosted</a:t>
            </a:r>
          </a:p>
          <a:p>
            <a:r>
              <a:rPr lang="en-US" dirty="0"/>
              <a:t>by</a:t>
            </a:r>
          </a:p>
          <a:p>
            <a:r>
              <a:rPr lang="en-US" dirty="0" smtClean="0"/>
              <a:t>Dr. William J. Frey</a:t>
            </a:r>
            <a:endParaRPr lang="en-US" dirty="0"/>
          </a:p>
        </p:txBody>
      </p:sp>
      <p:sp>
        <p:nvSpPr>
          <p:cNvPr id="74759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2,4</a:t>
            </a: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457200" y="1143000"/>
            <a:ext cx="80772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reducing unethical behaviors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encouraging ethical advice seeking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increasing awareness of ethical issues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producing perceptions of better decision-making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solidifying commitment to the organization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building employee integrity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increasing willingness to deliver bad  news</a:t>
            </a:r>
            <a:endParaRPr lang="en-US" sz="2800" dirty="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</a:t>
            </a:r>
            <a:r>
              <a:rPr lang="en-US" dirty="0" smtClean="0"/>
              <a:t>seven standards Weaver and Trevino use to assess codes of ethics?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5943600"/>
            <a:ext cx="17526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3,1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Often communities use codes of</a:t>
            </a:r>
          </a:p>
          <a:p>
            <a:r>
              <a:rPr lang="en-US" sz="4000" b="1" dirty="0" smtClean="0"/>
              <a:t>ethics and statements of value</a:t>
            </a:r>
          </a:p>
          <a:p>
            <a:r>
              <a:rPr lang="en-US" sz="4000" b="1" dirty="0" smtClean="0"/>
              <a:t>to bring community  members</a:t>
            </a:r>
          </a:p>
          <a:p>
            <a:r>
              <a:rPr lang="en-US" sz="4000" b="1" dirty="0" smtClean="0"/>
              <a:t>together to debate issues of </a:t>
            </a:r>
          </a:p>
          <a:p>
            <a:r>
              <a:rPr lang="en-US" sz="4000" b="1" dirty="0" smtClean="0"/>
              <a:t>importance and contention</a:t>
            </a:r>
            <a:endParaRPr lang="en-US" sz="4000" b="1" dirty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52322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What is the function of Stimulating Dialogue?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43800" y="6172200"/>
            <a:ext cx="16002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3,2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These tests carried out by Hughes</a:t>
            </a:r>
          </a:p>
          <a:p>
            <a:r>
              <a:rPr lang="en-US" sz="4000" b="1" dirty="0" smtClean="0"/>
              <a:t>test operators were necessary to </a:t>
            </a:r>
          </a:p>
          <a:p>
            <a:r>
              <a:rPr lang="en-US" sz="4000" b="1" dirty="0" smtClean="0"/>
              <a:t>ensure that the chips could </a:t>
            </a:r>
          </a:p>
          <a:p>
            <a:r>
              <a:rPr lang="en-US" sz="4000" b="1" dirty="0" smtClean="0"/>
              <a:t>operate effectively under </a:t>
            </a:r>
          </a:p>
          <a:p>
            <a:r>
              <a:rPr lang="en-US" sz="4000" b="1" dirty="0" smtClean="0"/>
              <a:t>battle conditions.</a:t>
            </a:r>
          </a:p>
          <a:p>
            <a:endParaRPr lang="en-US" sz="4000" b="1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the Temperature Cycle, Constant Acceleration, Mechanical Shock, and </a:t>
            </a:r>
            <a:r>
              <a:rPr lang="en-US" dirty="0" err="1" smtClean="0"/>
              <a:t>Hermeticity</a:t>
            </a:r>
            <a:r>
              <a:rPr lang="en-US" dirty="0" smtClean="0"/>
              <a:t> tests?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3,3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57200" y="1676400"/>
            <a:ext cx="8534400" cy="39624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Corporate, professional, and academic.</a:t>
            </a:r>
            <a:endParaRPr lang="en-US" sz="4000" b="1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</a:t>
            </a:r>
            <a:r>
              <a:rPr lang="en-US" sz="2800" b="1" dirty="0" smtClean="0"/>
              <a:t>are three different codes of ethics for three different organizational environments?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3,4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838200" y="16764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742950" indent="-742950" algn="l"/>
            <a:r>
              <a:rPr lang="en-US" sz="3600" dirty="0" smtClean="0"/>
              <a:t>1. reducing unethical behavior</a:t>
            </a:r>
          </a:p>
          <a:p>
            <a:pPr marL="742950" indent="-742950" algn="l"/>
            <a:r>
              <a:rPr lang="en-US" sz="3600" dirty="0" smtClean="0"/>
              <a:t>2. encouraging </a:t>
            </a:r>
            <a:r>
              <a:rPr lang="en-US" sz="3600" dirty="0" smtClean="0"/>
              <a:t>ethical advice </a:t>
            </a:r>
            <a:endParaRPr lang="en-US" sz="3600" dirty="0" smtClean="0"/>
          </a:p>
          <a:p>
            <a:pPr marL="742950" indent="-742950" algn="l"/>
            <a:r>
              <a:rPr lang="en-US" sz="3600" dirty="0" smtClean="0"/>
              <a:t>seeking</a:t>
            </a:r>
            <a:endParaRPr lang="en-US" sz="3600" dirty="0" smtClean="0"/>
          </a:p>
          <a:p>
            <a:pPr marL="742950" indent="-742950" algn="l"/>
            <a:r>
              <a:rPr lang="en-US" sz="3600" dirty="0" smtClean="0"/>
              <a:t>3. increasing </a:t>
            </a:r>
            <a:r>
              <a:rPr lang="en-US" sz="3600" dirty="0" smtClean="0"/>
              <a:t>awareness of </a:t>
            </a:r>
            <a:endParaRPr lang="en-US" sz="3600" dirty="0" smtClean="0"/>
          </a:p>
          <a:p>
            <a:pPr marL="742950" indent="-742950" algn="l"/>
            <a:r>
              <a:rPr lang="en-US" sz="3600" dirty="0" smtClean="0"/>
              <a:t>ethical </a:t>
            </a:r>
            <a:r>
              <a:rPr lang="en-US" sz="3600" dirty="0" smtClean="0"/>
              <a:t>issues</a:t>
            </a:r>
          </a:p>
          <a:p>
            <a:pPr marL="742950" indent="-742950" algn="l"/>
            <a:r>
              <a:rPr lang="en-US" sz="3600" dirty="0" smtClean="0"/>
              <a:t>4. producing </a:t>
            </a:r>
            <a:r>
              <a:rPr lang="en-US" sz="3600" dirty="0" smtClean="0"/>
              <a:t>perceptions of </a:t>
            </a:r>
          </a:p>
          <a:p>
            <a:pPr marL="742950" indent="-742950" algn="l"/>
            <a:r>
              <a:rPr lang="en-US" sz="3600" dirty="0" smtClean="0"/>
              <a:t>better decision-making</a:t>
            </a:r>
            <a:endParaRPr lang="en-US" sz="4000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are </a:t>
            </a:r>
            <a:r>
              <a:rPr lang="en-US" sz="2800" b="1" dirty="0" smtClean="0"/>
              <a:t>improvements that occur when an organization implements a compliance code?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4,1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09600" y="1371600"/>
            <a:ext cx="7772400" cy="35814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 smtClean="0"/>
              <a:t>Beside using punishments to enforce</a:t>
            </a:r>
          </a:p>
          <a:p>
            <a:r>
              <a:rPr lang="en-US" sz="3600" dirty="0" smtClean="0"/>
              <a:t>compliance with minimum standards</a:t>
            </a:r>
          </a:p>
          <a:p>
            <a:r>
              <a:rPr lang="en-US" sz="3600" dirty="0" smtClean="0"/>
              <a:t>codes also do this to motivate members</a:t>
            </a:r>
          </a:p>
          <a:p>
            <a:r>
              <a:rPr lang="en-US" sz="3600" dirty="0" smtClean="0"/>
              <a:t>to strive after ideals.</a:t>
            </a:r>
            <a:endParaRPr lang="en-US" sz="3600" dirty="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58477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What is the function of inspiration?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6019800"/>
            <a:ext cx="16764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4,2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914400" y="1219200"/>
            <a:ext cx="71628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>
              <a:lnSpc>
                <a:spcPct val="80000"/>
              </a:lnSpc>
            </a:pPr>
            <a:r>
              <a:rPr lang="en-US" sz="3600" b="1" dirty="0" smtClean="0"/>
              <a:t>Margaret </a:t>
            </a:r>
            <a:r>
              <a:rPr lang="en-US" sz="3600" b="1" dirty="0" err="1" smtClean="0"/>
              <a:t>Goodearl</a:t>
            </a:r>
            <a:r>
              <a:rPr lang="en-US" sz="3600" b="1" dirty="0" smtClean="0"/>
              <a:t> and Ruth </a:t>
            </a:r>
          </a:p>
          <a:p>
            <a:pPr lvl="1">
              <a:lnSpc>
                <a:spcPct val="80000"/>
              </a:lnSpc>
            </a:pPr>
            <a:r>
              <a:rPr lang="en-US" sz="3600" b="1" dirty="0" smtClean="0"/>
              <a:t>Ibarra brought documented evidence</a:t>
            </a:r>
          </a:p>
          <a:p>
            <a:pPr lvl="1">
              <a:lnSpc>
                <a:spcPct val="80000"/>
              </a:lnSpc>
            </a:pPr>
            <a:r>
              <a:rPr lang="en-US" sz="3600" b="1" dirty="0" smtClean="0"/>
              <a:t>of Hughes test skipping here.</a:t>
            </a:r>
            <a:endParaRPr lang="en-US" sz="4000" b="1" dirty="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What is the Inspector General Office of the US Department of Defense?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0" y="5867400"/>
            <a:ext cx="1524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4,3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According to agency theory, an </a:t>
            </a:r>
          </a:p>
          <a:p>
            <a:r>
              <a:rPr lang="en-US" sz="4000" b="1" dirty="0" smtClean="0"/>
              <a:t>action breaks down into</a:t>
            </a:r>
          </a:p>
          <a:p>
            <a:r>
              <a:rPr lang="en-US" sz="4000" b="1" dirty="0" smtClean="0"/>
              <a:t>these two dimensions.</a:t>
            </a:r>
            <a:endParaRPr lang="en-US" sz="4000" b="1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is the principal or originator of the action and the agent or executor of the action?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4,4</a:t>
            </a: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2057400"/>
            <a:ext cx="7848600" cy="37338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reducing unethical behaviors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encouraging ethical advice seeking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increasing awareness of ethical issues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producing perceptions of better decision-making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solidifying commitment to the organization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building employee integrity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increasing willingness to deliver bad  news</a:t>
            </a:r>
          </a:p>
          <a:p>
            <a:endParaRPr lang="en-US" sz="2800" dirty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156966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What are the </a:t>
            </a:r>
            <a:r>
              <a:rPr lang="en-US" sz="3200" dirty="0" smtClean="0"/>
              <a:t>improvements brought about by implementing </a:t>
            </a:r>
            <a:r>
              <a:rPr lang="en-US" sz="3200" dirty="0" err="1" smtClean="0"/>
              <a:t>aspirational</a:t>
            </a:r>
            <a:r>
              <a:rPr lang="en-US" sz="3200" dirty="0" smtClean="0"/>
              <a:t> or value-based codes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91400" y="6096000"/>
            <a:ext cx="17526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5,1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228600" y="1676400"/>
            <a:ext cx="8686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/>
              <a:t>In engineering, professional codes have been used</a:t>
            </a:r>
          </a:p>
          <a:p>
            <a:r>
              <a:rPr lang="en-US" sz="3200" b="1" dirty="0" smtClean="0"/>
              <a:t>have been used to support engineers who have </a:t>
            </a:r>
          </a:p>
          <a:p>
            <a:r>
              <a:rPr lang="en-US" sz="3200" b="1" dirty="0" smtClean="0"/>
              <a:t>been fired or subject to other forms of retaliation</a:t>
            </a:r>
          </a:p>
          <a:p>
            <a:r>
              <a:rPr lang="en-US" sz="3200" b="1" dirty="0" smtClean="0"/>
              <a:t>for refusing to violate code provisions that </a:t>
            </a:r>
          </a:p>
          <a:p>
            <a:r>
              <a:rPr lang="en-US" sz="3200" b="1" dirty="0" smtClean="0"/>
              <a:t>represent “clear mandates of public policy.”</a:t>
            </a:r>
            <a:endParaRPr lang="en-US" sz="3200" b="1" dirty="0" smtClean="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0866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Who are </a:t>
            </a:r>
            <a:r>
              <a:rPr lang="en-US" sz="2800" dirty="0" smtClean="0"/>
              <a:t>the functions of empowering and protecting?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143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4" action="ppaction://hlinksldjump"/>
              </a:rPr>
              <a:t>100</a:t>
            </a:r>
            <a:endParaRPr lang="en-US" b="1" dirty="0"/>
          </a:p>
        </p:txBody>
      </p:sp>
      <p:sp>
        <p:nvSpPr>
          <p:cNvPr id="205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143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5" action="ppaction://hlinksldjump"/>
              </a:rPr>
              <a:t>100</a:t>
            </a:r>
            <a:endParaRPr lang="en-US" b="1" dirty="0">
              <a:hlinkClick r:id="rId5" action="ppaction://hlinksldjump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3" action="ppaction://hlinksldjump"/>
              </a:rPr>
              <a:t>200</a:t>
            </a:r>
            <a:endParaRPr lang="en-US" b="1"/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2209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6" action="ppaction://hlinksldjump"/>
              </a:rPr>
              <a:t>200</a:t>
            </a:r>
            <a:endParaRPr lang="en-US" b="1"/>
          </a:p>
        </p:txBody>
      </p:sp>
      <p:sp>
        <p:nvSpPr>
          <p:cNvPr id="2060" name="AutoShape 1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7" action="ppaction://hlinksldjump"/>
              </a:rPr>
              <a:t>400</a:t>
            </a:r>
            <a:endParaRPr lang="en-US" b="1"/>
          </a:p>
        </p:txBody>
      </p:sp>
      <p:sp>
        <p:nvSpPr>
          <p:cNvPr id="2062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8" action="ppaction://hlinksldjump"/>
              </a:rPr>
              <a:t>400</a:t>
            </a:r>
            <a:endParaRPr lang="en-US" b="1"/>
          </a:p>
        </p:txBody>
      </p:sp>
      <p:sp>
        <p:nvSpPr>
          <p:cNvPr id="2064" name="AutoShape 1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3352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9" action="ppaction://hlinksldjump"/>
              </a:rPr>
              <a:t>300</a:t>
            </a:r>
            <a:endParaRPr lang="en-US" b="1"/>
          </a:p>
        </p:txBody>
      </p:sp>
      <p:sp>
        <p:nvSpPr>
          <p:cNvPr id="2066" name="AutoShape 1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4495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0" action="ppaction://hlinksldjump"/>
              </a:rPr>
              <a:t>400</a:t>
            </a:r>
            <a:endParaRPr lang="en-US" b="1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1600200" cy="584775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Functions of Codes of Ethics</a:t>
            </a:r>
            <a:endParaRPr lang="en-US" sz="1600" dirty="0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362200" y="381000"/>
            <a:ext cx="17526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Hughes Case</a:t>
            </a:r>
            <a:endParaRPr lang="en-US" b="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876800" y="381000"/>
            <a:ext cx="16002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Compliance vs. Integrity</a:t>
            </a:r>
            <a:endParaRPr lang="en-US" sz="2000" b="1" dirty="0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010400" y="381000"/>
            <a:ext cx="1752600" cy="707886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Compliance vs. Integrity</a:t>
            </a:r>
            <a:endParaRPr lang="en-US" sz="2000" b="1" dirty="0"/>
          </a:p>
        </p:txBody>
      </p:sp>
      <p:sp>
        <p:nvSpPr>
          <p:cNvPr id="2075" name="AutoShape 2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143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6" name="AutoShape 28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2" action="ppaction://hlinksldjump"/>
              </a:rPr>
              <a:t>300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8" name="AutoShape 3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3" action="ppaction://hlinksldjump"/>
              </a:rPr>
              <a:t>300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79" name="AutoShape 3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352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4" action="ppaction://hlinksldjump"/>
              </a:rPr>
              <a:t>300</a:t>
            </a:r>
            <a:endParaRPr lang="en-US" b="1" dirty="0"/>
          </a:p>
        </p:txBody>
      </p:sp>
      <p:sp>
        <p:nvSpPr>
          <p:cNvPr id="2080" name="AutoShape 3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09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5" action="ppaction://hlinksldjump"/>
              </a:rPr>
              <a:t>200</a:t>
            </a:r>
            <a:endParaRPr 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1" name="AutoShape 3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495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16" action="ppaction://hlinksldjump"/>
              </a:rPr>
              <a:t>400</a:t>
            </a:r>
          </a:p>
        </p:txBody>
      </p:sp>
      <p:sp>
        <p:nvSpPr>
          <p:cNvPr id="2083" name="AutoShape 3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hlinkClick r:id="rId17" action="ppaction://hlinksldjump"/>
              </a:rPr>
              <a:t>200</a:t>
            </a:r>
            <a:endParaRPr lang="en-US" b="1" dirty="0"/>
          </a:p>
        </p:txBody>
      </p:sp>
      <p:sp>
        <p:nvSpPr>
          <p:cNvPr id="2084" name="AutoShape 36">
            <a:hlinkClick r:id="rId18" action="ppaction://hlinksldjump" highlightClick="1">
              <a:snd r:embed="rId19" name="WHOOSH.WAV"/>
            </a:hlinkClick>
          </p:cNvPr>
          <p:cNvSpPr>
            <a:spLocks noChangeArrowheads="1"/>
          </p:cNvSpPr>
          <p:nvPr/>
        </p:nvSpPr>
        <p:spPr bwMode="auto">
          <a:xfrm>
            <a:off x="7162800" y="1066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  <a:hlinkClick r:id="rId18" action="ppaction://hlinksldjump"/>
              </a:rPr>
              <a:t>100</a:t>
            </a:r>
          </a:p>
        </p:txBody>
      </p:sp>
      <p:sp>
        <p:nvSpPr>
          <p:cNvPr id="2085" name="AutoShape 37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0" action="ppaction://hlinksldjump"/>
              </a:rPr>
              <a:t>500</a:t>
            </a: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2086" name="AutoShape 38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1" action="ppaction://hlinksldjump"/>
              </a:rPr>
              <a:t>500</a:t>
            </a:r>
            <a:endParaRPr lang="en-US" sz="3200" b="1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</a:endParaRPr>
          </a:p>
        </p:txBody>
      </p:sp>
      <p:sp>
        <p:nvSpPr>
          <p:cNvPr id="2087" name="AutoShape 39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2" action="ppaction://hlinksldjump"/>
              </a:rPr>
              <a:t>500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88" name="AutoShape 40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28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>
                <a:effectLst>
                  <a:outerShdw blurRad="38100" dist="38100" dir="2700000" algn="tl">
                    <a:srgbClr val="FFFFFF"/>
                  </a:outerShdw>
                </a:effectLst>
                <a:hlinkClick r:id="rId23" action="ppaction://hlinksldjump"/>
              </a:rPr>
              <a:t>500</a:t>
            </a:r>
            <a:endParaRPr lang="en-US" b="1"/>
          </a:p>
        </p:txBody>
      </p:sp>
      <p:graphicFrame>
        <p:nvGraphicFramePr>
          <p:cNvPr id="2089" name="Rectangle 41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2089" name="Clip" r:id="rId24" imgW="0" imgH="0" progId="">
              <p:embed/>
            </p:oleObj>
          </a:graphicData>
        </a:graphic>
      </p:graphicFrame>
      <p:graphicFrame>
        <p:nvGraphicFramePr>
          <p:cNvPr id="2092" name="Rectangle 44"/>
          <p:cNvGraphicFramePr>
            <a:graphicFrameLocks/>
          </p:cNvGraphicFramePr>
          <p:nvPr/>
        </p:nvGraphicFramePr>
        <p:xfrm>
          <a:off x="2057400" y="1447800"/>
          <a:ext cx="6096000" cy="4064000"/>
        </p:xfrm>
        <a:graphic>
          <a:graphicData uri="http://schemas.openxmlformats.org/presentationml/2006/ole">
            <p:oleObj spid="_x0000_s2092" name="Clip" r:id="rId25" imgW="0" imgH="0" progId="">
              <p:embed/>
            </p:oleObj>
          </a:graphicData>
        </a:graphic>
      </p:graphicFrame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609600" y="1371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  <a:hlinkClick r:id="" action="ppaction://customshow?id=0&amp;return=true"/>
              </a:rPr>
              <a:t>100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67600" y="5791200"/>
            <a:ext cx="16764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5,2</a:t>
            </a:r>
          </a:p>
        </p:txBody>
      </p:sp>
      <p:sp>
        <p:nvSpPr>
          <p:cNvPr id="2662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57200" y="1295400"/>
            <a:ext cx="8077200" cy="42672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 smtClean="0"/>
              <a:t>What is the name of the lawsuit </a:t>
            </a:r>
          </a:p>
          <a:p>
            <a:r>
              <a:rPr lang="en-US" sz="3600" b="1" dirty="0" smtClean="0"/>
              <a:t>initiated by </a:t>
            </a:r>
            <a:r>
              <a:rPr lang="en-US" sz="3600" b="1" dirty="0" err="1" smtClean="0"/>
              <a:t>Goodearl</a:t>
            </a:r>
            <a:r>
              <a:rPr lang="en-US" sz="3600" b="1" dirty="0" smtClean="0"/>
              <a:t> and Ibarra to </a:t>
            </a:r>
          </a:p>
          <a:p>
            <a:r>
              <a:rPr lang="en-US" sz="3600" b="1" dirty="0" smtClean="0"/>
              <a:t>bring to the attention of the government</a:t>
            </a:r>
          </a:p>
          <a:p>
            <a:r>
              <a:rPr lang="en-US" sz="3600" b="1" dirty="0" smtClean="0"/>
              <a:t>Hughes’s wrongdoing?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85800" y="304800"/>
            <a:ext cx="7848600" cy="58477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What is a qui tam (on behalf of) lawsuit?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5,3</a:t>
            </a: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990600" y="1447800"/>
            <a:ext cx="71628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These require “exercising </a:t>
            </a:r>
            <a:r>
              <a:rPr lang="en-US" sz="4000" b="1" dirty="0" smtClean="0"/>
              <a:t>due </a:t>
            </a:r>
          </a:p>
          <a:p>
            <a:r>
              <a:rPr lang="en-US" sz="4000" b="1" dirty="0" smtClean="0"/>
              <a:t>diligence</a:t>
            </a:r>
            <a:r>
              <a:rPr lang="en-US" sz="4000" dirty="0" smtClean="0"/>
              <a:t> in hiring and assigning </a:t>
            </a:r>
          </a:p>
          <a:p>
            <a:r>
              <a:rPr lang="en-US" sz="4000" dirty="0" smtClean="0"/>
              <a:t>personnel to positions with </a:t>
            </a:r>
          </a:p>
          <a:p>
            <a:r>
              <a:rPr lang="en-US" sz="4000" dirty="0" smtClean="0"/>
              <a:t>substantial authority </a:t>
            </a:r>
          </a:p>
          <a:p>
            <a:endParaRPr lang="en-US" sz="4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1077218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What are the Federal Sentencing Guidelines?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772400" y="5867400"/>
            <a:ext cx="1371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5,4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609600" y="2057400"/>
            <a:ext cx="7924800" cy="38100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1"/>
            <a:r>
              <a:rPr lang="en-US" sz="4800" b="1" dirty="0" smtClean="0"/>
              <a:t>These codes of ethics use a</a:t>
            </a:r>
          </a:p>
          <a:p>
            <a:pPr lvl="1"/>
            <a:r>
              <a:rPr lang="en-US" sz="4800" b="1" dirty="0" smtClean="0"/>
              <a:t>compliance approach to set</a:t>
            </a:r>
          </a:p>
          <a:p>
            <a:pPr lvl="1"/>
            <a:r>
              <a:rPr lang="en-US" sz="4800" b="1" dirty="0" smtClean="0"/>
              <a:t>minimum standards and an</a:t>
            </a:r>
          </a:p>
          <a:p>
            <a:pPr lvl="1"/>
            <a:r>
              <a:rPr lang="en-US" sz="4800" b="1" dirty="0" smtClean="0"/>
              <a:t>integrity approach to help a </a:t>
            </a:r>
          </a:p>
          <a:p>
            <a:pPr lvl="1"/>
            <a:r>
              <a:rPr lang="en-US" sz="4800" b="1" dirty="0" smtClean="0"/>
              <a:t>community engender ideals.</a:t>
            </a:r>
            <a:endParaRPr lang="en-US" sz="4800" b="1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156966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What are the codes that, according to Weaver and Trevino, produce the most positive organizational effects?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Row 1, Col 1</a:t>
            </a:r>
          </a:p>
        </p:txBody>
      </p:sp>
      <p:sp>
        <p:nvSpPr>
          <p:cNvPr id="30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838200" y="1295400"/>
            <a:ext cx="7772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Under this function, codes provide</a:t>
            </a:r>
          </a:p>
          <a:p>
            <a:r>
              <a:rPr lang="en-US" sz="4000" b="1" dirty="0" smtClean="0"/>
              <a:t>rules that set thresholds and </a:t>
            </a:r>
          </a:p>
          <a:p>
            <a:r>
              <a:rPr lang="en-US" sz="4000" b="1" dirty="0" smtClean="0"/>
              <a:t>punishments for those who fall </a:t>
            </a:r>
          </a:p>
          <a:p>
            <a:r>
              <a:rPr lang="en-US" sz="4000" b="1" dirty="0" smtClean="0"/>
              <a:t>below these thresholds</a:t>
            </a:r>
            <a:endParaRPr lang="en-US" sz="4000" b="1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28600"/>
            <a:ext cx="7086600" cy="646331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/>
              <a:t>What is the function of Discipline?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705600" y="6096000"/>
            <a:ext cx="24384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1,2</a:t>
            </a:r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990600" y="17526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Hughes Aircraft was responsible </a:t>
            </a:r>
          </a:p>
          <a:p>
            <a:r>
              <a:rPr lang="en-US" sz="4000" dirty="0" smtClean="0"/>
              <a:t>for manufacturing these for use</a:t>
            </a:r>
          </a:p>
          <a:p>
            <a:r>
              <a:rPr lang="en-US" sz="4000" dirty="0" smtClean="0"/>
              <a:t>in military hardware.</a:t>
            </a:r>
            <a:endParaRPr lang="en-US" sz="4000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What are analogue to digital computer chips?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1,3</a:t>
            </a:r>
          </a:p>
        </p:txBody>
      </p:sp>
      <p:sp>
        <p:nvSpPr>
          <p:cNvPr id="102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81000" y="1828800"/>
            <a:ext cx="81534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 smtClean="0"/>
              <a:t>Codes under this strategy seek to </a:t>
            </a:r>
          </a:p>
          <a:p>
            <a:r>
              <a:rPr lang="en-US" sz="3600" b="1" dirty="0" smtClean="0"/>
              <a:t>(1) provide rules that outline minimum </a:t>
            </a:r>
          </a:p>
          <a:p>
            <a:r>
              <a:rPr lang="en-US" sz="3600" b="1" dirty="0" smtClean="0"/>
              <a:t>standards of acceptable behavior, </a:t>
            </a:r>
          </a:p>
          <a:p>
            <a:r>
              <a:rPr lang="en-US" sz="3600" b="1" dirty="0" smtClean="0"/>
              <a:t>(2) develop systems of monitoring </a:t>
            </a:r>
          </a:p>
          <a:p>
            <a:r>
              <a:rPr lang="en-US" sz="3600" b="1" dirty="0" smtClean="0"/>
              <a:t>compliance, and (3) set forth sanctions</a:t>
            </a:r>
          </a:p>
          <a:p>
            <a:r>
              <a:rPr lang="en-US" sz="3600" b="1" dirty="0" smtClean="0"/>
              <a:t>for punishing non-compliance.</a:t>
            </a:r>
            <a:endParaRPr lang="en-US" sz="3600" b="1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52322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 </a:t>
            </a:r>
            <a:r>
              <a:rPr lang="en-US" sz="2800" b="1" dirty="0" smtClean="0"/>
              <a:t>are compliance codes?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1,4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228600" y="1524000"/>
            <a:ext cx="8610600" cy="4419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smtClean="0"/>
              <a:t>1. Provide increased protection to whistle-blowers </a:t>
            </a:r>
          </a:p>
          <a:p>
            <a:r>
              <a:rPr lang="en-US" sz="2800" dirty="0" smtClean="0"/>
              <a:t>2.  Require adherence to an established code of ethics</a:t>
            </a:r>
          </a:p>
          <a:p>
            <a:r>
              <a:rPr lang="en-US" sz="2800" dirty="0" smtClean="0"/>
              <a:t>3. Provide "full, fair, timely and understandable </a:t>
            </a:r>
          </a:p>
          <a:p>
            <a:r>
              <a:rPr lang="en-US" sz="2800" dirty="0" smtClean="0"/>
              <a:t>disclosure" </a:t>
            </a:r>
          </a:p>
          <a:p>
            <a:r>
              <a:rPr lang="en-US" sz="2800" dirty="0" smtClean="0"/>
              <a:t>4. Require maintenance of “ honest and ethical" behavior. </a:t>
            </a:r>
          </a:p>
          <a:p>
            <a:r>
              <a:rPr lang="en-US" sz="2800" dirty="0" smtClean="0"/>
              <a:t>5. Mandate reporting ethics violations promptly </a:t>
            </a:r>
          </a:p>
          <a:p>
            <a:r>
              <a:rPr lang="en-US" sz="2800" dirty="0" smtClean="0"/>
              <a:t>6. Insist on compliance with "applicable governmental laws,</a:t>
            </a:r>
          </a:p>
          <a:p>
            <a:r>
              <a:rPr lang="en-US" sz="2800" dirty="0" smtClean="0"/>
              <a:t>rules, and regulations"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600" dirty="0" smtClean="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1077218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What are some of the provisions of Sarbanes-Oxley?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2,1</a:t>
            </a:r>
          </a:p>
        </p:txBody>
      </p:sp>
      <p:sp>
        <p:nvSpPr>
          <p:cNvPr id="133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066800" y="1143000"/>
            <a:ext cx="71628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Under this function, codes seek</a:t>
            </a:r>
          </a:p>
          <a:p>
            <a:r>
              <a:rPr lang="en-US" sz="4000" dirty="0" smtClean="0"/>
              <a:t>to inform the members of a </a:t>
            </a:r>
          </a:p>
          <a:p>
            <a:r>
              <a:rPr lang="en-US" sz="4000" dirty="0" smtClean="0"/>
              <a:t>community of ideals of conduct</a:t>
            </a:r>
          </a:p>
          <a:p>
            <a:r>
              <a:rPr lang="en-US" sz="4000" dirty="0" smtClean="0"/>
              <a:t>as well as minimally acceptable</a:t>
            </a:r>
          </a:p>
          <a:p>
            <a:r>
              <a:rPr lang="en-US" sz="4000" dirty="0" smtClean="0"/>
              <a:t>standards</a:t>
            </a:r>
            <a:endParaRPr lang="en-US" sz="4000" dirty="0"/>
          </a:p>
        </p:txBody>
      </p:sp>
      <p:graphicFrame>
        <p:nvGraphicFramePr>
          <p:cNvPr id="13319" name="Rectangle 7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19" name="Clip" r:id="rId4" imgW="0" imgH="0" progId="">
              <p:embed/>
            </p:oleObj>
          </a:graphicData>
        </a:graphic>
      </p:graphicFrame>
      <p:graphicFrame>
        <p:nvGraphicFramePr>
          <p:cNvPr id="13320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3320" name="Clip" r:id="rId5" imgW="0" imgH="0" progId="">
              <p:embed/>
            </p:oleObj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58477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What is education?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96200" y="5638800"/>
            <a:ext cx="14478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2,2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228600" y="1676400"/>
            <a:ext cx="8610600" cy="40386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 smtClean="0"/>
              <a:t>This Hughes official, manager of micro-</a:t>
            </a:r>
          </a:p>
          <a:p>
            <a:r>
              <a:rPr lang="en-US" sz="4000" dirty="0" smtClean="0"/>
              <a:t>circuit manufacturing, threw his glasses</a:t>
            </a:r>
          </a:p>
          <a:p>
            <a:r>
              <a:rPr lang="en-US" sz="4000" dirty="0" smtClean="0"/>
              <a:t>at Margaret </a:t>
            </a:r>
            <a:r>
              <a:rPr lang="en-US" sz="4000" dirty="0" err="1" smtClean="0"/>
              <a:t>Goodearl</a:t>
            </a:r>
            <a:r>
              <a:rPr lang="en-US" sz="4000" dirty="0" smtClean="0"/>
              <a:t> when told that</a:t>
            </a:r>
          </a:p>
          <a:p>
            <a:r>
              <a:rPr lang="en-US" sz="4000" dirty="0" smtClean="0"/>
              <a:t>she was considering initiating a harassment</a:t>
            </a:r>
          </a:p>
          <a:p>
            <a:r>
              <a:rPr lang="en-US" sz="4000" dirty="0" smtClean="0"/>
              <a:t>complaint against him.</a:t>
            </a:r>
            <a:endParaRPr lang="en-US" sz="40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523220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Who was Frank Saia?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/>
              <a:t>2,3</a:t>
            </a: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381000" y="1524000"/>
            <a:ext cx="8077200" cy="4267200"/>
          </a:xfrm>
          <a:prstGeom prst="wedgeRectCallout">
            <a:avLst>
              <a:gd name="adj1" fmla="val -21231"/>
              <a:gd name="adj2" fmla="val 1116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 smtClean="0"/>
              <a:t>Under this approach to codes, the goal</a:t>
            </a:r>
          </a:p>
          <a:p>
            <a:r>
              <a:rPr lang="en-US" sz="4000" b="1" dirty="0" smtClean="0"/>
              <a:t>is to (1) a community shared ideals,</a:t>
            </a:r>
          </a:p>
          <a:p>
            <a:r>
              <a:rPr lang="en-US" sz="4000" b="1" dirty="0" smtClean="0"/>
              <a:t>or values, </a:t>
            </a:r>
            <a:r>
              <a:rPr lang="en-US" sz="4000" b="1" dirty="0" smtClean="0"/>
              <a:t>(2) provide for community</a:t>
            </a:r>
          </a:p>
          <a:p>
            <a:r>
              <a:rPr lang="en-US" sz="4000" b="1" dirty="0" smtClean="0"/>
              <a:t>members who strive to realize these, </a:t>
            </a:r>
          </a:p>
          <a:p>
            <a:r>
              <a:rPr lang="en-US" sz="4000" b="1" dirty="0" smtClean="0"/>
              <a:t>and (3) seek to lock a community </a:t>
            </a:r>
          </a:p>
          <a:p>
            <a:r>
              <a:rPr lang="en-US" sz="4000" b="1" dirty="0" smtClean="0"/>
              <a:t>onto a trajectory of continual </a:t>
            </a:r>
          </a:p>
          <a:p>
            <a:r>
              <a:rPr lang="en-US" sz="4000" b="1" dirty="0" smtClean="0"/>
              <a:t>improvement. </a:t>
            </a:r>
            <a:endParaRPr lang="en-US" sz="4000" b="1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95410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/>
              <a:t>What </a:t>
            </a:r>
            <a:r>
              <a:rPr lang="en-US" sz="2800" b="1" dirty="0" smtClean="0"/>
              <a:t>is an integrity or values-based approach to codes of ethics?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FFFFCC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12055</TotalTime>
  <Words>807</Words>
  <Application>Microsoft Office PowerPoint</Application>
  <PresentationFormat>On-screen Show (4:3)</PresentationFormat>
  <Paragraphs>166</Paragraphs>
  <Slides>22</Slides>
  <Notes>0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  <vt:variant>
        <vt:lpstr>Custom Shows</vt:lpstr>
      </vt:variant>
      <vt:variant>
        <vt:i4>1</vt:i4>
      </vt:variant>
    </vt:vector>
  </HeadingPairs>
  <TitlesOfParts>
    <vt:vector size="25" baseType="lpstr">
      <vt:lpstr>Office Theme</vt:lpstr>
      <vt:lpstr>Clip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(1.1)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frey.william</cp:lastModifiedBy>
  <cp:revision>130</cp:revision>
  <cp:lastPrinted>2001-01-31T16:21:13Z</cp:lastPrinted>
  <dcterms:created xsi:type="dcterms:W3CDTF">1998-08-03T22:24:04Z</dcterms:created>
  <dcterms:modified xsi:type="dcterms:W3CDTF">2013-04-16T12:30:13Z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