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.wav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/>
              <a:t>Hosted</a:t>
            </a:r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8382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/>
            <a:r>
              <a:rPr lang="en-US" sz="3600" b="1" dirty="0" smtClean="0"/>
              <a:t>To show someone that you </a:t>
            </a:r>
          </a:p>
          <a:p>
            <a:pPr lvl="1"/>
            <a:r>
              <a:rPr lang="en-US" sz="3600" b="1" dirty="0" smtClean="0"/>
              <a:t>will not be ignored</a:t>
            </a:r>
          </a:p>
          <a:p>
            <a:pPr lvl="1"/>
            <a:endParaRPr lang="en-US" sz="3600" b="1" dirty="0" smtClean="0"/>
          </a:p>
          <a:p>
            <a:pPr lvl="1"/>
            <a:r>
              <a:rPr lang="en-US" sz="3600" b="1" dirty="0" smtClean="0"/>
              <a:t>To punish someone for </a:t>
            </a:r>
          </a:p>
          <a:p>
            <a:pPr lvl="1"/>
            <a:r>
              <a:rPr lang="en-US" sz="3600" b="1" dirty="0" smtClean="0"/>
              <a:t>their behavior toward you</a:t>
            </a:r>
            <a:endParaRPr lang="en-US" sz="4000" dirty="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bad motives for whistle blowing or for organizational dissent in general?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Value Integration</a:t>
            </a:r>
          </a:p>
          <a:p>
            <a:r>
              <a:rPr lang="en-US" sz="4000" b="1" dirty="0" smtClean="0"/>
              <a:t>Compromise</a:t>
            </a:r>
          </a:p>
          <a:p>
            <a:r>
              <a:rPr lang="en-US" sz="4000" b="1" dirty="0" smtClean="0"/>
              <a:t>Trade Offs.</a:t>
            </a:r>
            <a:endParaRPr lang="en-US" sz="4000" b="1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What are three ways of addressing value conflicts?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Different participants have </a:t>
            </a:r>
          </a:p>
          <a:p>
            <a:r>
              <a:rPr lang="en-US" sz="4000" b="1" dirty="0" smtClean="0"/>
              <a:t>different, incompatible </a:t>
            </a:r>
          </a:p>
          <a:p>
            <a:r>
              <a:rPr lang="en-US" sz="4000" b="1" dirty="0" smtClean="0"/>
              <a:t>information sets </a:t>
            </a:r>
          </a:p>
          <a:p>
            <a:r>
              <a:rPr lang="en-US" sz="4000" b="1" dirty="0" smtClean="0"/>
              <a:t>pertinent to the situation.</a:t>
            </a:r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 Factual Disagreement?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57200" y="1676400"/>
            <a:ext cx="8534400" cy="3429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 Lost of job</a:t>
            </a:r>
            <a:endParaRPr lang="en-US" sz="2800" b="1" dirty="0" smtClean="0"/>
          </a:p>
          <a:p>
            <a:pPr eaLnBrk="1" hangingPunct="1"/>
            <a:r>
              <a:rPr lang="en-US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Negative job performance evaluations</a:t>
            </a:r>
            <a:endParaRPr lang="en-US" sz="2800" b="1" dirty="0" smtClean="0"/>
          </a:p>
          <a:p>
            <a:pPr eaLnBrk="1" hangingPunct="1"/>
            <a:r>
              <a:rPr lang="en-US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3. Having work more closely monitored by  supervisors</a:t>
            </a:r>
            <a:endParaRPr lang="en-US" sz="2800" b="1" dirty="0" smtClean="0"/>
          </a:p>
          <a:p>
            <a:pPr eaLnBrk="1" hangingPunct="1"/>
            <a:r>
              <a:rPr lang="en-US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4. Being criticized or avoided  by coworkers</a:t>
            </a:r>
            <a:endParaRPr lang="en-US" sz="2800" b="1" dirty="0" smtClean="0"/>
          </a:p>
          <a:p>
            <a:pPr eaLnBrk="1" hangingPunct="1"/>
            <a:r>
              <a:rPr lang="en-US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5. Being blacklisted from getting  another job.</a:t>
            </a:r>
            <a:endParaRPr lang="en-US" sz="2800" b="1" dirty="0" smtClean="0"/>
          </a:p>
          <a:p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are some of the consequences suffered by whistle blowers?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838200" y="1447800"/>
            <a:ext cx="7162800" cy="42672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An agency of the government</a:t>
            </a:r>
          </a:p>
          <a:p>
            <a:r>
              <a:rPr lang="en-US" sz="4000" dirty="0" smtClean="0"/>
              <a:t>A non-government organization </a:t>
            </a:r>
          </a:p>
          <a:p>
            <a:r>
              <a:rPr lang="en-US" sz="4000" dirty="0" smtClean="0"/>
              <a:t>(NGO)</a:t>
            </a:r>
          </a:p>
          <a:p>
            <a:r>
              <a:rPr lang="en-US" sz="4000" dirty="0" smtClean="0"/>
              <a:t>The press or mass media</a:t>
            </a:r>
          </a:p>
          <a:p>
            <a:r>
              <a:rPr lang="en-US" sz="4000" dirty="0" smtClean="0"/>
              <a:t>An ethics hotline</a:t>
            </a:r>
          </a:p>
          <a:p>
            <a:r>
              <a:rPr lang="en-US" sz="4000" dirty="0" smtClean="0"/>
              <a:t>Your company’s board of directors</a:t>
            </a:r>
          </a:p>
          <a:p>
            <a:r>
              <a:rPr lang="en-US" sz="4000" dirty="0" smtClean="0"/>
              <a:t>A professional society</a:t>
            </a:r>
            <a:endParaRPr lang="en-US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are parties to whom you can blow the whistle as a last resort in responsible dissent?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09600" y="1143000"/>
            <a:ext cx="7772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A form of responsible dissent that </a:t>
            </a:r>
          </a:p>
          <a:p>
            <a:r>
              <a:rPr lang="en-US" sz="4000" b="1" dirty="0" smtClean="0"/>
              <a:t>opposes without blowing the whistle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leading an Organizational Charge?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>
              <a:lnSpc>
                <a:spcPct val="80000"/>
              </a:lnSpc>
            </a:pPr>
            <a:r>
              <a:rPr lang="en-US" sz="3600" b="1" dirty="0" smtClean="0"/>
              <a:t>Factual uncertainty</a:t>
            </a:r>
          </a:p>
          <a:p>
            <a:pPr lvl="1">
              <a:lnSpc>
                <a:spcPct val="80000"/>
              </a:lnSpc>
            </a:pPr>
            <a:endParaRPr lang="en-US" sz="3600" b="1" dirty="0" smtClean="0"/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Moral complexity</a:t>
            </a:r>
          </a:p>
          <a:p>
            <a:pPr lvl="1">
              <a:lnSpc>
                <a:spcPct val="80000"/>
              </a:lnSpc>
            </a:pPr>
            <a:endParaRPr lang="en-US" sz="3600" b="1" dirty="0" smtClean="0"/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Continuing cooperative relationship</a:t>
            </a:r>
          </a:p>
          <a:p>
            <a:pPr lvl="1">
              <a:lnSpc>
                <a:spcPct val="80000"/>
              </a:lnSpc>
            </a:pPr>
            <a:endParaRPr lang="en-US" sz="3600" b="1" dirty="0" smtClean="0"/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Decision cannot be deferred</a:t>
            </a:r>
          </a:p>
          <a:p>
            <a:pPr lvl="1">
              <a:lnSpc>
                <a:spcPct val="80000"/>
              </a:lnSpc>
            </a:pPr>
            <a:endParaRPr lang="en-US" sz="3600" b="1" dirty="0" smtClean="0"/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Scarcity of resources</a:t>
            </a:r>
            <a:endParaRPr lang="en-US" sz="4000" b="1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What is “circumstances of compromise”?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3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1) Severe depression or anxiety</a:t>
            </a:r>
            <a:endParaRPr lang="en-US" sz="3600" dirty="0" smtClean="0"/>
          </a:p>
          <a:p>
            <a:pPr eaLnBrk="1" hangingPunct="1"/>
            <a:r>
              <a:rPr lang="en-US" sz="3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2) Feelings of isolation or powerlessness</a:t>
            </a:r>
            <a:endParaRPr lang="en-US" sz="3600" dirty="0" smtClean="0"/>
          </a:p>
          <a:p>
            <a:pPr eaLnBrk="1" hangingPunct="1"/>
            <a:r>
              <a:rPr lang="en-US" sz="3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3) Distrust of others</a:t>
            </a:r>
            <a:endParaRPr lang="en-US" sz="3600" dirty="0" smtClean="0"/>
          </a:p>
          <a:p>
            <a:pPr eaLnBrk="1" hangingPunct="1"/>
            <a:r>
              <a:rPr lang="en-US" sz="3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4) Declining physical health</a:t>
            </a:r>
            <a:endParaRPr lang="en-US" sz="3600" dirty="0" smtClean="0"/>
          </a:p>
          <a:p>
            <a:pPr eaLnBrk="1" hangingPunct="1"/>
            <a:r>
              <a:rPr lang="en-US" sz="3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5) Severe financial decline</a:t>
            </a:r>
            <a:endParaRPr lang="en-US" sz="3600" dirty="0" smtClean="0"/>
          </a:p>
          <a:p>
            <a:pPr eaLnBrk="1" hangingPunct="1"/>
            <a:r>
              <a:rPr lang="en-US" sz="3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6) Problems with family relations</a:t>
            </a:r>
            <a:endParaRPr lang="en-US" sz="3600" dirty="0" smtClean="0"/>
          </a:p>
          <a:p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the more personal costs of whistle blowing?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1219200"/>
            <a:ext cx="7696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smtClean="0"/>
              <a:t>Anonymously or publicly</a:t>
            </a:r>
          </a:p>
          <a:p>
            <a:r>
              <a:rPr lang="en-US" sz="3600" b="1" dirty="0" smtClean="0"/>
              <a:t>Inside the organization or outside</a:t>
            </a:r>
          </a:p>
          <a:p>
            <a:r>
              <a:rPr lang="en-US" sz="3600" b="1" dirty="0" smtClean="0"/>
              <a:t>Alone or as part of an organizational</a:t>
            </a:r>
          </a:p>
          <a:p>
            <a:r>
              <a:rPr lang="en-US" sz="3600" b="1" dirty="0" smtClean="0"/>
              <a:t>charge</a:t>
            </a:r>
          </a:p>
          <a:p>
            <a:r>
              <a:rPr lang="en-US" sz="3600" b="1" dirty="0" smtClean="0"/>
              <a:t>With or without documented evidence</a:t>
            </a:r>
          </a:p>
          <a:p>
            <a:r>
              <a:rPr lang="en-US" sz="3600" b="1" dirty="0" smtClean="0"/>
              <a:t>With or without resigning from your </a:t>
            </a:r>
          </a:p>
          <a:p>
            <a:r>
              <a:rPr lang="en-US" sz="3600" b="1" dirty="0" smtClean="0"/>
              <a:t>office or job</a:t>
            </a:r>
            <a:endParaRPr lang="en-US" sz="40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different ways of blowing the whistle?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066800" y="2057400"/>
            <a:ext cx="7162800" cy="33528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Things to do before blowing</a:t>
            </a:r>
          </a:p>
          <a:p>
            <a:r>
              <a:rPr lang="en-US" sz="4000" b="1" dirty="0" smtClean="0"/>
              <a:t>the whistle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138499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What are establishing a clear foundation,  keeping arguments on a professional plane, and catching problems early?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Responsible Dissent</a:t>
            </a:r>
            <a:endParaRPr lang="en-US" sz="18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Responsible Dissent</a:t>
            </a:r>
            <a:endParaRPr lang="en-US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Responsible Dissent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Responsible Dissent</a:t>
            </a:r>
            <a:endParaRPr lang="en-US" sz="20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 dirty="0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57200" y="1143000"/>
            <a:ext cx="8077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smtClean="0"/>
              <a:t>A decision which “splits the difference” </a:t>
            </a:r>
          </a:p>
          <a:p>
            <a:r>
              <a:rPr lang="en-US" sz="3600" b="1" dirty="0" smtClean="0"/>
              <a:t>between the disputants.  (Each side gives</a:t>
            </a:r>
          </a:p>
          <a:p>
            <a:r>
              <a:rPr lang="en-US" sz="3600" b="1" dirty="0" smtClean="0"/>
              <a:t>in so that the result is not the </a:t>
            </a:r>
          </a:p>
          <a:p>
            <a:r>
              <a:rPr lang="en-US" sz="3600" b="1" dirty="0" smtClean="0"/>
              <a:t>first choice of either)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584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is a compromise?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b="1" dirty="0" smtClean="0"/>
              <a:t>1. Risk of a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b="1" dirty="0" smtClean="0"/>
              <a:t>“serious and considerable harm”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3200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1000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b="1" dirty="0" smtClean="0"/>
              <a:t>2. Notification of immediate supervisor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3200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1000" b="1" dirty="0" smtClean="0">
              <a:solidFill>
                <a:srgbClr val="99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b="1" dirty="0" smtClean="0"/>
              <a:t>3. Supervisor has not responded and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b="1" dirty="0" smtClean="0"/>
              <a:t>matter has been raised before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b="1" dirty="0" smtClean="0"/>
              <a:t> three additional internal levels</a:t>
            </a:r>
          </a:p>
          <a:p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When is whistle-blowing morally permissible?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990600" y="1828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Includes steps such as multiple</a:t>
            </a:r>
          </a:p>
          <a:p>
            <a:r>
              <a:rPr lang="en-US" sz="4000" b="1" dirty="0" smtClean="0"/>
              <a:t>levels of hearing, investigation by</a:t>
            </a:r>
          </a:p>
          <a:p>
            <a:r>
              <a:rPr lang="en-US" sz="4000" b="1" dirty="0" smtClean="0"/>
              <a:t>an independent committee that</a:t>
            </a:r>
          </a:p>
          <a:p>
            <a:r>
              <a:rPr lang="en-US" sz="4000" b="1" dirty="0" smtClean="0"/>
              <a:t>includes peer review, and filing</a:t>
            </a:r>
          </a:p>
          <a:p>
            <a:r>
              <a:rPr lang="en-US" sz="4000" b="1" dirty="0" smtClean="0"/>
              <a:t>the message in a publicly </a:t>
            </a:r>
          </a:p>
          <a:p>
            <a:r>
              <a:rPr lang="en-US" sz="4000" b="1" dirty="0" smtClean="0"/>
              <a:t>accessible archive </a:t>
            </a:r>
            <a:endParaRPr lang="en-US" sz="40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the some of the requirements of a DPO or dissenting professional opinion procedure?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838200" y="1295400"/>
            <a:ext cx="7772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It is often treated as the only form of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organizational dissent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1100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It always produces harm.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1100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The moral question is whether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 the harms it avoids compensates for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the harms it produces.</a:t>
            </a:r>
          </a:p>
          <a:p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Whistle Blowing?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17526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More things to do before blowing</a:t>
            </a:r>
          </a:p>
          <a:p>
            <a:r>
              <a:rPr lang="en-US" sz="4000" dirty="0" smtClean="0"/>
              <a:t>the whistle.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1200329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making sure the issue is important, making use of dispute resolution methods, and collecting documented evidence?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81000" y="1828800"/>
            <a:ext cx="8153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“Diversity naturally arises from our </a:t>
            </a:r>
          </a:p>
          <a:p>
            <a:r>
              <a:rPr lang="en-US" sz="4000" b="1" dirty="0" smtClean="0"/>
              <a:t>limited powers and distinct </a:t>
            </a:r>
          </a:p>
          <a:p>
            <a:r>
              <a:rPr lang="en-US" sz="4000" b="1" dirty="0" smtClean="0"/>
              <a:t>perspectives; it is unrealistic </a:t>
            </a:r>
          </a:p>
          <a:p>
            <a:r>
              <a:rPr lang="en-US" sz="4000" b="1" dirty="0" smtClean="0"/>
              <a:t>to suppose that all our differences </a:t>
            </a:r>
          </a:p>
          <a:p>
            <a:r>
              <a:rPr lang="en-US" sz="4000" b="1" dirty="0" smtClean="0"/>
              <a:t>are rooted in ignorance and </a:t>
            </a:r>
          </a:p>
          <a:p>
            <a:r>
              <a:rPr lang="en-US" sz="4000" b="1" dirty="0" smtClean="0"/>
              <a:t>perversity….”</a:t>
            </a:r>
            <a:endParaRPr lang="en-US" sz="4000" b="1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 is the circumstance of compromise called moral complexity?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838200" y="1600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1-3. There is a serious and considerable harm,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immediate supervisor has been notified,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and chain of command has been exhausted.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4. There is documented evidence that would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convince a third party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5. There is reasonable evidence that the harm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prevented will be greater than the harm caused</a:t>
            </a:r>
            <a:endParaRPr lang="en-US" sz="3600" dirty="0" smtClean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When does whistle blowing become a moral obligation?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Gather information</a:t>
            </a:r>
          </a:p>
          <a:p>
            <a:r>
              <a:rPr lang="en-US" sz="4000" dirty="0" err="1" smtClean="0"/>
              <a:t>Nolo</a:t>
            </a:r>
            <a:r>
              <a:rPr lang="en-US" sz="4000" dirty="0" smtClean="0"/>
              <a:t> </a:t>
            </a:r>
            <a:r>
              <a:rPr lang="en-US" sz="4000" dirty="0" err="1" smtClean="0"/>
              <a:t>contendere</a:t>
            </a:r>
            <a:endParaRPr lang="en-US" sz="4000" dirty="0" smtClean="0"/>
          </a:p>
          <a:p>
            <a:r>
              <a:rPr lang="en-US" sz="4000" dirty="0" smtClean="0"/>
              <a:t>Negotiate</a:t>
            </a:r>
          </a:p>
          <a:p>
            <a:r>
              <a:rPr lang="en-US" sz="4000" dirty="0" smtClean="0"/>
              <a:t>Oppose</a:t>
            </a:r>
          </a:p>
          <a:p>
            <a:r>
              <a:rPr lang="en-US" sz="4000" dirty="0" smtClean="0"/>
              <a:t>Distance yourself</a:t>
            </a:r>
          </a:p>
          <a:p>
            <a:r>
              <a:rPr lang="en-US" sz="4000" dirty="0" smtClean="0"/>
              <a:t>Exit </a:t>
            </a:r>
            <a:endParaRPr lang="en-US" sz="4000" dirty="0"/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generic forms of ethical dissent?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28600" y="1676400"/>
            <a:ext cx="86106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/>
            <a:r>
              <a:rPr lang="en-US" sz="3600" dirty="0" smtClean="0"/>
              <a:t>Maintaining your personal integrity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Protecting your organization’s reputation </a:t>
            </a:r>
          </a:p>
          <a:p>
            <a:pPr lvl="1"/>
            <a:r>
              <a:rPr lang="en-US" sz="3600" dirty="0" smtClean="0"/>
              <a:t>or finances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Reducing threats to public safety and health</a:t>
            </a:r>
          </a:p>
          <a:p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What are good reasons or motives to blow the whistle?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81000" y="1752600"/>
            <a:ext cx="8077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“The desirability of preserving </a:t>
            </a:r>
          </a:p>
          <a:p>
            <a:r>
              <a:rPr lang="en-US" sz="4000" b="1" dirty="0" smtClean="0"/>
              <a:t>continuing, cooperative </a:t>
            </a:r>
          </a:p>
          <a:p>
            <a:r>
              <a:rPr lang="en-US" sz="4000" b="1" dirty="0" smtClean="0"/>
              <a:t>relationships among members</a:t>
            </a:r>
          </a:p>
          <a:p>
            <a:r>
              <a:rPr lang="en-US" sz="4000" b="1" dirty="0" smtClean="0"/>
              <a:t>of a family or citizens of a nation”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is another circumstance in disagreement that recommends moral compromise?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11872</TotalTime>
  <Words>731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frey.william</cp:lastModifiedBy>
  <cp:revision>95</cp:revision>
  <cp:lastPrinted>2001-01-31T16:21:13Z</cp:lastPrinted>
  <dcterms:created xsi:type="dcterms:W3CDTF">1998-08-03T22:24:04Z</dcterms:created>
  <dcterms:modified xsi:type="dcterms:W3CDTF">2013-04-16T11:50:10Z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