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media/audio2" ContentType="audio/x-wav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4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33CCFF"/>
    <a:srgbClr val="FFFFCC"/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7D66E-D13C-414F-A9D3-0692EB385D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CDD24-6FD5-48BA-8D6D-25C8876EF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398B2-22AA-4CC6-A6E5-F91FA0F44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1F7F6-CCBE-46B9-905F-5966DB3AA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F9204-B0B5-4979-A7FC-38C50728C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6788-6CD8-4FFC-BF12-91E98E70D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854AF-CB76-4424-AC77-60CE364B0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CD5C4-8838-42E6-BDC4-CE9ABB25E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08A2-0FB8-473C-BD44-C1D7FC7B9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1B22-980F-4D16-9112-211EC71F2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B879C-1202-4813-982C-40A28063A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54E4C-F7C5-4699-894C-0607CD3E5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B72C62-24D5-4DC9-919C-F89938E5AF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2.xml"/><Relationship Id="rId18" Type="http://schemas.openxmlformats.org/officeDocument/2006/relationships/slide" Target="slide6.xml"/><Relationship Id="rId3" Type="http://schemas.openxmlformats.org/officeDocument/2006/relationships/slide" Target="slide8.xml"/><Relationship Id="rId21" Type="http://schemas.openxmlformats.org/officeDocument/2006/relationships/slide" Target="slide20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7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17.xml"/><Relationship Id="rId20" Type="http://schemas.openxmlformats.org/officeDocument/2006/relationships/slide" Target="slide19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24" Type="http://schemas.openxmlformats.org/officeDocument/2006/relationships/oleObject" Target="../embeddings/oleObject1.bin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audio" Target="../media/audio1"/><Relationship Id="rId4" Type="http://schemas.openxmlformats.org/officeDocument/2006/relationships/slide" Target="slide4.xml"/><Relationship Id="rId9" Type="http://schemas.openxmlformats.org/officeDocument/2006/relationships/slide" Target="slide14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dirty="0"/>
              <a:t>Hosted</a:t>
            </a:r>
          </a:p>
          <a:p>
            <a:r>
              <a:rPr lang="en-US" dirty="0"/>
              <a:t>by</a:t>
            </a:r>
          </a:p>
          <a:p>
            <a:r>
              <a:rPr lang="en-US" dirty="0" smtClean="0"/>
              <a:t>Dr. William J. Frey</a:t>
            </a:r>
            <a:endParaRPr lang="en-US" dirty="0"/>
          </a:p>
        </p:txBody>
      </p:sp>
      <p:sp>
        <p:nvSpPr>
          <p:cNvPr id="74759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2,4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8382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Identify issue, analyze issue</a:t>
            </a:r>
          </a:p>
          <a:p>
            <a:r>
              <a:rPr lang="en-US" sz="4000" b="1" dirty="0" smtClean="0"/>
              <a:t>generate options, take action</a:t>
            </a:r>
          </a:p>
          <a:p>
            <a:r>
              <a:rPr lang="en-US" sz="4000" b="1" dirty="0" smtClean="0"/>
              <a:t>and evaluate results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the five steps or stages of issue management process?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5943600"/>
            <a:ext cx="17526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3,1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A group makes </a:t>
            </a:r>
            <a:r>
              <a:rPr lang="en-US" sz="4000" dirty="0" smtClean="0"/>
              <a:t>unnecessary </a:t>
            </a:r>
            <a:endParaRPr lang="en-US" sz="4000" dirty="0" smtClean="0"/>
          </a:p>
          <a:p>
            <a:r>
              <a:rPr lang="en-US" sz="4000" dirty="0" smtClean="0"/>
              <a:t>compromises because </a:t>
            </a:r>
            <a:r>
              <a:rPr lang="en-US" sz="4000" dirty="0" smtClean="0"/>
              <a:t>of a </a:t>
            </a:r>
            <a:endParaRPr lang="en-US" sz="4000" dirty="0" smtClean="0"/>
          </a:p>
          <a:p>
            <a:r>
              <a:rPr lang="en-US" sz="4000" dirty="0" smtClean="0"/>
              <a:t>breakdown </a:t>
            </a:r>
            <a:r>
              <a:rPr lang="en-US" sz="4000" dirty="0" smtClean="0"/>
              <a:t>in group </a:t>
            </a:r>
            <a:endParaRPr lang="en-US" sz="4000" dirty="0" smtClean="0"/>
          </a:p>
          <a:p>
            <a:r>
              <a:rPr lang="en-US" sz="4000" dirty="0" smtClean="0"/>
              <a:t>communication.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Going to Abilene?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43800" y="6172200"/>
            <a:ext cx="16002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3,2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Be impartial, objective and </a:t>
            </a:r>
          </a:p>
          <a:p>
            <a:r>
              <a:rPr lang="en-US" sz="4000" b="1" dirty="0" smtClean="0"/>
              <a:t>refrain f</a:t>
            </a:r>
            <a:r>
              <a:rPr lang="en-US" sz="4000" b="1" dirty="0" smtClean="0"/>
              <a:t>rom discrimination</a:t>
            </a:r>
          </a:p>
          <a:p>
            <a:r>
              <a:rPr lang="en-US" sz="4000" b="1" dirty="0" smtClean="0"/>
              <a:t>or preferential </a:t>
            </a:r>
            <a:r>
              <a:rPr lang="en-US" sz="4000" b="1" dirty="0" smtClean="0"/>
              <a:t>t</a:t>
            </a:r>
            <a:r>
              <a:rPr lang="en-US" sz="4000" b="1" dirty="0" smtClean="0"/>
              <a:t>reatment </a:t>
            </a:r>
          </a:p>
          <a:p>
            <a:r>
              <a:rPr lang="en-US" sz="4000" b="1" dirty="0" smtClean="0"/>
              <a:t>in the administration</a:t>
            </a:r>
          </a:p>
          <a:p>
            <a:r>
              <a:rPr lang="en-US" sz="4000" b="1" dirty="0" smtClean="0"/>
              <a:t>of rules and policies</a:t>
            </a:r>
            <a:r>
              <a:rPr lang="en-US" sz="4000" b="1" dirty="0" smtClean="0"/>
              <a:t>.</a:t>
            </a:r>
            <a:endParaRPr lang="en-US" sz="4000" b="1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a </a:t>
            </a:r>
            <a:r>
              <a:rPr lang="en-US" dirty="0" smtClean="0"/>
              <a:t>justice / fairness?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3,3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9144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</a:t>
            </a:r>
            <a:r>
              <a:rPr lang="en-US" sz="4000" b="1" dirty="0" smtClean="0"/>
              <a:t>theory argues that</a:t>
            </a:r>
          </a:p>
          <a:p>
            <a:r>
              <a:rPr lang="en-US" sz="4000" b="1" dirty="0" smtClean="0"/>
              <a:t>corporations serve a broad </a:t>
            </a:r>
          </a:p>
          <a:p>
            <a:r>
              <a:rPr lang="en-US" sz="4000" b="1" dirty="0" smtClean="0"/>
              <a:t>public purpose: </a:t>
            </a:r>
          </a:p>
          <a:p>
            <a:r>
              <a:rPr lang="en-US" sz="4000" b="1" dirty="0" smtClean="0"/>
              <a:t>to create value for society.</a:t>
            </a:r>
            <a:endParaRPr lang="en-US" sz="4000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stakeholder theory of the firm?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3,4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8382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600" b="1" dirty="0" smtClean="0"/>
          </a:p>
          <a:p>
            <a:r>
              <a:rPr lang="en-US" sz="3600" b="1" dirty="0" smtClean="0"/>
              <a:t>A corporation should act in a </a:t>
            </a:r>
          </a:p>
          <a:p>
            <a:r>
              <a:rPr lang="en-US" sz="3600" b="1" dirty="0" smtClean="0"/>
              <a:t>way that enhances society and</a:t>
            </a:r>
          </a:p>
          <a:p>
            <a:r>
              <a:rPr lang="en-US" sz="3600" b="1" dirty="0" smtClean="0"/>
              <a:t>i</a:t>
            </a:r>
            <a:r>
              <a:rPr lang="en-US" sz="3600" b="1" dirty="0" smtClean="0"/>
              <a:t>ts inhabitants and be held</a:t>
            </a:r>
          </a:p>
          <a:p>
            <a:r>
              <a:rPr lang="en-US" sz="3600" b="1" dirty="0" smtClean="0"/>
              <a:t>accountable for any of its </a:t>
            </a:r>
          </a:p>
          <a:p>
            <a:r>
              <a:rPr lang="en-US" sz="3600" b="1" dirty="0" smtClean="0"/>
              <a:t>actions that affect people, their</a:t>
            </a:r>
          </a:p>
          <a:p>
            <a:r>
              <a:rPr lang="en-US" sz="3600" b="1" dirty="0" smtClean="0"/>
              <a:t>communities and </a:t>
            </a:r>
          </a:p>
          <a:p>
            <a:r>
              <a:rPr lang="en-US" sz="3600" b="1" dirty="0" smtClean="0"/>
              <a:t>the environment.</a:t>
            </a:r>
            <a:endParaRPr lang="en-US" sz="3600" b="1" dirty="0" smtClean="0"/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corporate social responsibility or CSR?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4,1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/>
              <a:t> </a:t>
            </a:r>
            <a:r>
              <a:rPr lang="en-US" sz="4000" dirty="0" smtClean="0"/>
              <a:t>Designate </a:t>
            </a:r>
            <a:r>
              <a:rPr lang="en-US" sz="4000" dirty="0" smtClean="0"/>
              <a:t>one </a:t>
            </a:r>
            <a:r>
              <a:rPr lang="en-US" sz="4000" dirty="0" smtClean="0"/>
              <a:t>member a </a:t>
            </a:r>
            <a:endParaRPr lang="en-US" sz="4000" dirty="0" smtClean="0"/>
          </a:p>
          <a:p>
            <a:r>
              <a:rPr lang="en-US" sz="4000" dirty="0" smtClean="0"/>
              <a:t>devil’s </a:t>
            </a:r>
            <a:r>
              <a:rPr lang="en-US" sz="4000" dirty="0" smtClean="0"/>
              <a:t>advocate who is </a:t>
            </a:r>
            <a:endParaRPr lang="en-US" sz="4000" dirty="0" smtClean="0"/>
          </a:p>
          <a:p>
            <a:r>
              <a:rPr lang="en-US" sz="4000" dirty="0" smtClean="0"/>
              <a:t>responsible </a:t>
            </a:r>
            <a:r>
              <a:rPr lang="en-US" sz="4000" dirty="0" smtClean="0"/>
              <a:t>for </a:t>
            </a:r>
            <a:r>
              <a:rPr lang="en-US" sz="4000" dirty="0" smtClean="0"/>
              <a:t>criticizing</a:t>
            </a:r>
          </a:p>
          <a:p>
            <a:r>
              <a:rPr lang="en-US" sz="4000" dirty="0" smtClean="0"/>
              <a:t> </a:t>
            </a:r>
            <a:r>
              <a:rPr lang="en-US" sz="4000" dirty="0" smtClean="0"/>
              <a:t>the group’s decision, </a:t>
            </a:r>
            <a:endParaRPr lang="en-US" sz="4000" dirty="0" smtClean="0"/>
          </a:p>
          <a:p>
            <a:r>
              <a:rPr lang="en-US" sz="4000" dirty="0" smtClean="0"/>
              <a:t>no </a:t>
            </a:r>
            <a:r>
              <a:rPr lang="en-US" sz="4000" dirty="0" smtClean="0"/>
              <a:t>matter what </a:t>
            </a:r>
            <a:endParaRPr lang="en-US" sz="4000" dirty="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How </a:t>
            </a:r>
            <a:r>
              <a:rPr lang="en-US" dirty="0" smtClean="0"/>
              <a:t>does one avoid groupthink and going to Abilene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6019800"/>
            <a:ext cx="1676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4,2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Characterized by sincerity, </a:t>
            </a:r>
          </a:p>
          <a:p>
            <a:r>
              <a:rPr lang="en-US" sz="4000" b="1" dirty="0" smtClean="0"/>
              <a:t>honesty, authenticity, and </a:t>
            </a:r>
          </a:p>
          <a:p>
            <a:r>
              <a:rPr lang="en-US" sz="4000" b="1" dirty="0" smtClean="0"/>
              <a:t>the pursuit of excellence</a:t>
            </a:r>
            <a:r>
              <a:rPr lang="en-US" sz="4000" b="1" dirty="0" smtClean="0"/>
              <a:t>.</a:t>
            </a:r>
            <a:endParaRPr lang="en-US" sz="4000" b="1" dirty="0"/>
          </a:p>
          <a:p>
            <a:r>
              <a:rPr lang="en-US" sz="4000" dirty="0"/>
              <a:t> 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integrity?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4,3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9906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</a:t>
            </a:r>
            <a:r>
              <a:rPr lang="en-US" sz="4000" b="1" dirty="0" smtClean="0"/>
              <a:t>term refers to individuals </a:t>
            </a:r>
          </a:p>
          <a:p>
            <a:r>
              <a:rPr lang="en-US" sz="4000" b="1" dirty="0" smtClean="0"/>
              <a:t>that own shares o</a:t>
            </a:r>
            <a:r>
              <a:rPr lang="en-US" sz="4000" b="1" dirty="0" smtClean="0"/>
              <a:t>f a </a:t>
            </a:r>
          </a:p>
          <a:p>
            <a:r>
              <a:rPr lang="en-US" sz="4000" b="1" dirty="0" smtClean="0"/>
              <a:t>company’s stock.</a:t>
            </a:r>
            <a:endParaRPr lang="en-US" sz="4000" b="1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stockholder?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4,4</a:t>
            </a: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9144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 idea that the wealthiest</a:t>
            </a:r>
          </a:p>
          <a:p>
            <a:r>
              <a:rPr lang="en-US" sz="4000" b="1" dirty="0" smtClean="0"/>
              <a:t>members of society should</a:t>
            </a:r>
          </a:p>
          <a:p>
            <a:r>
              <a:rPr lang="en-US" sz="4000" b="1" dirty="0" smtClean="0"/>
              <a:t>be charitable toward those less</a:t>
            </a:r>
          </a:p>
          <a:p>
            <a:r>
              <a:rPr lang="en-US" sz="4000" b="1" dirty="0" smtClean="0"/>
              <a:t>fortunate.</a:t>
            </a:r>
            <a:endParaRPr lang="en-US" sz="4000" b="1" dirty="0" smtClean="0"/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charity principle?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6096000"/>
            <a:ext cx="1752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5,1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Finding a higher order interest </a:t>
            </a:r>
            <a:endParaRPr lang="en-US" sz="4000" dirty="0" smtClean="0"/>
          </a:p>
          <a:p>
            <a:r>
              <a:rPr lang="en-US" sz="4000" dirty="0" smtClean="0"/>
              <a:t>on which both </a:t>
            </a:r>
            <a:r>
              <a:rPr lang="en-US" sz="4000" dirty="0" smtClean="0"/>
              <a:t>parties agree</a:t>
            </a:r>
            <a:r>
              <a:rPr lang="en-US" sz="4000" dirty="0" smtClean="0"/>
              <a:t>,</a:t>
            </a:r>
          </a:p>
          <a:p>
            <a:r>
              <a:rPr lang="en-US" sz="4000" dirty="0" smtClean="0"/>
              <a:t> </a:t>
            </a:r>
            <a:r>
              <a:rPr lang="en-US" sz="4000" dirty="0" smtClean="0"/>
              <a:t>and then constructing </a:t>
            </a:r>
            <a:r>
              <a:rPr lang="en-US" sz="4000" dirty="0" smtClean="0"/>
              <a:t>a solution </a:t>
            </a:r>
          </a:p>
          <a:p>
            <a:r>
              <a:rPr lang="en-US" sz="4000" dirty="0" smtClean="0"/>
              <a:t>that </a:t>
            </a:r>
            <a:r>
              <a:rPr lang="en-US" sz="4000" dirty="0" smtClean="0"/>
              <a:t>serves that </a:t>
            </a:r>
            <a:r>
              <a:rPr lang="en-US" sz="4000" dirty="0" smtClean="0"/>
              <a:t>agreed-upon </a:t>
            </a:r>
          </a:p>
          <a:p>
            <a:r>
              <a:rPr lang="en-US" sz="4000" dirty="0" smtClean="0"/>
              <a:t>interest.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Bridging?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143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100</a:t>
            </a:r>
            <a:endParaRPr lang="en-US" b="1" dirty="0"/>
          </a:p>
        </p:txBody>
      </p:sp>
      <p:sp>
        <p:nvSpPr>
          <p:cNvPr id="205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143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100</a:t>
            </a:r>
            <a:endParaRPr lang="en-US" b="1" dirty="0">
              <a:hlinkClick r:id="rId5" action="ppaction://hlinksldjump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200</a:t>
            </a:r>
            <a:endParaRPr lang="en-US" b="1"/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2209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200</a:t>
            </a:r>
            <a:endParaRPr lang="en-US" b="1"/>
          </a:p>
        </p:txBody>
      </p:sp>
      <p:sp>
        <p:nvSpPr>
          <p:cNvPr id="206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400</a:t>
            </a:r>
            <a:endParaRPr lang="en-US" b="1"/>
          </a:p>
        </p:txBody>
      </p:sp>
      <p:sp>
        <p:nvSpPr>
          <p:cNvPr id="2062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400</a:t>
            </a:r>
            <a:endParaRPr lang="en-US" b="1" dirty="0"/>
          </a:p>
        </p:txBody>
      </p:sp>
      <p:sp>
        <p:nvSpPr>
          <p:cNvPr id="2064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3352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300</a:t>
            </a:r>
            <a:endParaRPr lang="en-US" b="1"/>
          </a:p>
        </p:txBody>
      </p:sp>
      <p:sp>
        <p:nvSpPr>
          <p:cNvPr id="2066" name="AutoShape 1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400</a:t>
            </a:r>
            <a:endParaRPr lang="en-US" b="1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16002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Team Work</a:t>
            </a:r>
            <a:endParaRPr lang="en-US" sz="1800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2200" y="381000"/>
            <a:ext cx="1752600" cy="584775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ADEM Statement of Values</a:t>
            </a:r>
            <a:endParaRPr lang="en-US" sz="1800" b="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76800" y="381000"/>
            <a:ext cx="16002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Stakeholders</a:t>
            </a:r>
            <a:endParaRPr lang="en-US" sz="2000" b="1" dirty="0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10400" y="381000"/>
            <a:ext cx="1752600" cy="646331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/>
              <a:t>Public Issues and CSR</a:t>
            </a:r>
            <a:endParaRPr lang="en-US" sz="1800" b="1" dirty="0"/>
          </a:p>
        </p:txBody>
      </p:sp>
      <p:sp>
        <p:nvSpPr>
          <p:cNvPr id="2075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143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300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8" name="AutoShape 3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9" name="AutoShape 3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352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300</a:t>
            </a:r>
            <a:endParaRPr lang="en-US" b="1"/>
          </a:p>
        </p:txBody>
      </p:sp>
      <p:sp>
        <p:nvSpPr>
          <p:cNvPr id="2080" name="AutoShape 3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09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200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1" name="AutoShape 3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495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400</a:t>
            </a:r>
          </a:p>
        </p:txBody>
      </p:sp>
      <p:sp>
        <p:nvSpPr>
          <p:cNvPr id="2083" name="AutoShape 3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200</a:t>
            </a:r>
            <a:endParaRPr lang="en-US" b="1" dirty="0"/>
          </a:p>
        </p:txBody>
      </p:sp>
      <p:sp>
        <p:nvSpPr>
          <p:cNvPr id="2084" name="AutoShape 36">
            <a:hlinkClick r:id="rId18" action="ppaction://hlinksldjump" highlightClick="1">
              <a:snd r:embed="rId19" name="WHOOSH.WAV"/>
            </a:hlinkClick>
          </p:cNvPr>
          <p:cNvSpPr>
            <a:spLocks noChangeArrowheads="1"/>
          </p:cNvSpPr>
          <p:nvPr/>
        </p:nvSpPr>
        <p:spPr bwMode="auto">
          <a:xfrm>
            <a:off x="7162800" y="1066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100</a:t>
            </a:r>
          </a:p>
        </p:txBody>
      </p:sp>
      <p:sp>
        <p:nvSpPr>
          <p:cNvPr id="2085" name="AutoShape 3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500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086" name="AutoShape 3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500</a:t>
            </a:r>
            <a:endParaRPr lang="en-US" sz="3200" b="1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</a:endParaRPr>
          </a:p>
        </p:txBody>
      </p:sp>
      <p:sp>
        <p:nvSpPr>
          <p:cNvPr id="2087" name="AutoShape 3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500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" name="AutoShape 4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500</a:t>
            </a:r>
            <a:endParaRPr lang="en-US" b="1"/>
          </a:p>
        </p:txBody>
      </p:sp>
      <p:graphicFrame>
        <p:nvGraphicFramePr>
          <p:cNvPr id="2089" name="Rectangle 4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89" name="Clip" r:id="rId24" imgW="0" imgH="0" progId="">
              <p:embed/>
            </p:oleObj>
          </a:graphicData>
        </a:graphic>
      </p:graphicFrame>
      <p:graphicFrame>
        <p:nvGraphicFramePr>
          <p:cNvPr id="2092" name="Rectangle 44"/>
          <p:cNvGraphicFramePr>
            <a:graphicFrameLocks/>
          </p:cNvGraphicFramePr>
          <p:nvPr/>
        </p:nvGraphicFramePr>
        <p:xfrm>
          <a:off x="2057400" y="1447800"/>
          <a:ext cx="6096000" cy="4064000"/>
        </p:xfrm>
        <a:graphic>
          <a:graphicData uri="http://schemas.openxmlformats.org/presentationml/2006/ole">
            <p:oleObj spid="_x0000_s2092" name="Clip" r:id="rId25" imgW="0" imgH="0" progId="">
              <p:embed/>
            </p:oleObj>
          </a:graphicData>
        </a:graphic>
      </p:graphicFrame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609600" y="1371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hlinkClick r:id="" action="ppaction://customshow?id=0&amp;return=true"/>
              </a:rPr>
              <a:t>100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5791200"/>
            <a:ext cx="16764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5,2</a:t>
            </a:r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Solidifies communities by </a:t>
            </a:r>
          </a:p>
          <a:p>
            <a:r>
              <a:rPr lang="en-US" sz="4000" b="1" dirty="0" smtClean="0"/>
              <a:t>creating a</a:t>
            </a:r>
            <a:r>
              <a:rPr lang="en-US" sz="4000" b="1" dirty="0" smtClean="0"/>
              <a:t>n environment </a:t>
            </a:r>
          </a:p>
          <a:p>
            <a:r>
              <a:rPr lang="en-US" sz="4000" b="1" dirty="0" smtClean="0"/>
              <a:t>where each can e</a:t>
            </a:r>
            <a:r>
              <a:rPr lang="en-US" sz="4000" b="1" dirty="0" smtClean="0"/>
              <a:t>xpect </a:t>
            </a:r>
          </a:p>
          <a:p>
            <a:r>
              <a:rPr lang="en-US" sz="4000" b="1" dirty="0" smtClean="0"/>
              <a:t>ethically justifiable </a:t>
            </a:r>
            <a:r>
              <a:rPr lang="en-US" sz="4000" b="1" dirty="0" smtClean="0"/>
              <a:t>behavior </a:t>
            </a:r>
          </a:p>
          <a:p>
            <a:r>
              <a:rPr lang="en-US" sz="4000" b="1" dirty="0" smtClean="0"/>
              <a:t>from all others.</a:t>
            </a:r>
            <a:endParaRPr lang="en-US" sz="4000" dirty="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a </a:t>
            </a:r>
            <a:r>
              <a:rPr lang="en-US" dirty="0" smtClean="0"/>
              <a:t>trust?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5,3</a:t>
            </a: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People &amp; groups who—although </a:t>
            </a:r>
          </a:p>
          <a:p>
            <a:r>
              <a:rPr lang="en-US" sz="4000" b="1" dirty="0" smtClean="0"/>
              <a:t>they do not engage i</a:t>
            </a:r>
            <a:r>
              <a:rPr lang="en-US" sz="4000" b="1" dirty="0" smtClean="0"/>
              <a:t>n direct </a:t>
            </a:r>
          </a:p>
          <a:p>
            <a:r>
              <a:rPr lang="en-US" sz="4000" b="1" dirty="0" smtClean="0"/>
              <a:t>economic e</a:t>
            </a:r>
            <a:r>
              <a:rPr lang="en-US" sz="4000" b="1" dirty="0" smtClean="0"/>
              <a:t>xchange with </a:t>
            </a:r>
          </a:p>
          <a:p>
            <a:r>
              <a:rPr lang="en-US" sz="4000" b="1" dirty="0" smtClean="0"/>
              <a:t>the firm—are n</a:t>
            </a:r>
            <a:r>
              <a:rPr lang="en-US" sz="4000" b="1" dirty="0" smtClean="0"/>
              <a:t>onetheless </a:t>
            </a:r>
          </a:p>
          <a:p>
            <a:r>
              <a:rPr lang="en-US" sz="4000" b="1" dirty="0" smtClean="0"/>
              <a:t>affected by or c</a:t>
            </a:r>
            <a:r>
              <a:rPr lang="en-US" sz="4000" b="1" dirty="0" smtClean="0"/>
              <a:t>an </a:t>
            </a:r>
          </a:p>
          <a:p>
            <a:r>
              <a:rPr lang="en-US" sz="4000" b="1" dirty="0" smtClean="0"/>
              <a:t>affect its actions.</a:t>
            </a:r>
            <a:endParaRPr lang="en-US" sz="4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are nonmarket stakeholders?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2400" y="5867400"/>
            <a:ext cx="1371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5,4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Corporate managers have an </a:t>
            </a:r>
          </a:p>
          <a:p>
            <a:r>
              <a:rPr lang="en-US" sz="4000" b="1" dirty="0" smtClean="0"/>
              <a:t>obligation t</a:t>
            </a:r>
            <a:r>
              <a:rPr lang="en-US" sz="4000" b="1" dirty="0" smtClean="0"/>
              <a:t>o see that </a:t>
            </a:r>
          </a:p>
          <a:p>
            <a:r>
              <a:rPr lang="en-US" sz="4000" b="1" dirty="0" smtClean="0"/>
              <a:t>everyone—particularly t</a:t>
            </a:r>
            <a:r>
              <a:rPr lang="en-US" sz="4000" b="1" dirty="0" smtClean="0"/>
              <a:t>hose in </a:t>
            </a:r>
          </a:p>
          <a:p>
            <a:r>
              <a:rPr lang="en-US" sz="4000" b="1" dirty="0" smtClean="0"/>
              <a:t>need or at risk—benefits </a:t>
            </a:r>
          </a:p>
          <a:p>
            <a:r>
              <a:rPr lang="en-US" sz="4000" b="1" dirty="0" smtClean="0"/>
              <a:t>from their firms’ actions</a:t>
            </a:r>
            <a:endParaRPr lang="en-US" sz="4000" b="1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is the stewardship principle?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Row 1, Col 1</a:t>
            </a:r>
          </a:p>
        </p:txBody>
      </p:sp>
      <p:sp>
        <p:nvSpPr>
          <p:cNvPr id="30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2192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/>
              <a:t> </a:t>
            </a:r>
            <a:r>
              <a:rPr lang="en-US" sz="4000" dirty="0" smtClean="0"/>
              <a:t>a situation in which groups </a:t>
            </a:r>
            <a:endParaRPr lang="en-US" sz="4000" dirty="0" smtClean="0"/>
          </a:p>
          <a:p>
            <a:r>
              <a:rPr lang="en-US" sz="4000" dirty="0" smtClean="0"/>
              <a:t>come </a:t>
            </a:r>
            <a:r>
              <a:rPr lang="en-US" sz="4000" dirty="0" smtClean="0"/>
              <a:t>to agreement at </a:t>
            </a:r>
            <a:r>
              <a:rPr lang="en-US" sz="4000" dirty="0" smtClean="0"/>
              <a:t>the</a:t>
            </a:r>
          </a:p>
          <a:p>
            <a:r>
              <a:rPr lang="en-US" sz="4000" dirty="0" smtClean="0"/>
              <a:t> </a:t>
            </a:r>
            <a:r>
              <a:rPr lang="en-US" sz="4000" dirty="0" smtClean="0"/>
              <a:t>expense of critical thinking</a:t>
            </a:r>
            <a:endParaRPr lang="en-US" sz="4000" b="1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Groupthink?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705600" y="6096000"/>
            <a:ext cx="24384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1,2</a:t>
            </a:r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906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Acknowledge the inherent dignity </a:t>
            </a:r>
          </a:p>
          <a:p>
            <a:r>
              <a:rPr lang="en-US" sz="4000" dirty="0" smtClean="0"/>
              <a:t>present in diverse constituents </a:t>
            </a:r>
          </a:p>
          <a:p>
            <a:r>
              <a:rPr lang="en-US" sz="4000" dirty="0" smtClean="0"/>
              <a:t>by recognizing and respecting </a:t>
            </a:r>
          </a:p>
          <a:p>
            <a:r>
              <a:rPr lang="en-US" sz="4000" dirty="0" smtClean="0"/>
              <a:t>their fundamental rights</a:t>
            </a:r>
            <a:endParaRPr lang="en-US" sz="40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is respect?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1,3</a:t>
            </a:r>
          </a:p>
        </p:txBody>
      </p:sp>
      <p:sp>
        <p:nvSpPr>
          <p:cNvPr id="102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990600" y="914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An interest in—or a </a:t>
            </a:r>
          </a:p>
          <a:p>
            <a:r>
              <a:rPr lang="en-US" sz="4000" dirty="0" smtClean="0"/>
              <a:t>claim on—a business enterprise.</a:t>
            </a:r>
            <a:endParaRPr lang="en-US" sz="4000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is a stake?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1,4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Information gained by </a:t>
            </a:r>
          </a:p>
          <a:p>
            <a:r>
              <a:rPr lang="en-US" sz="4000" b="1" dirty="0" smtClean="0"/>
              <a:t>analyzing customer, competitor</a:t>
            </a:r>
          </a:p>
          <a:p>
            <a:r>
              <a:rPr lang="en-US" sz="4000" b="1" dirty="0" smtClean="0"/>
              <a:t>economic, technological, social, </a:t>
            </a:r>
          </a:p>
          <a:p>
            <a:r>
              <a:rPr lang="en-US" sz="4000" b="1" dirty="0" smtClean="0"/>
              <a:t>political, legal, and geophysical</a:t>
            </a:r>
          </a:p>
          <a:p>
            <a:r>
              <a:rPr lang="en-US" sz="4000" b="1" dirty="0" smtClean="0"/>
              <a:t>environments surrounding a </a:t>
            </a:r>
          </a:p>
          <a:p>
            <a:r>
              <a:rPr lang="en-US" sz="4000" b="1" dirty="0" smtClean="0"/>
              <a:t>firm.</a:t>
            </a:r>
          </a:p>
          <a:p>
            <a:r>
              <a:rPr lang="en-US" sz="4000" b="1" dirty="0" smtClean="0"/>
              <a:t>.</a:t>
            </a:r>
            <a:endParaRPr lang="en-US" sz="4000" b="1" dirty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environmental intelligence?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2,1</a:t>
            </a:r>
          </a:p>
        </p:txBody>
      </p:sp>
      <p:sp>
        <p:nvSpPr>
          <p:cNvPr id="133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This phenomenon </a:t>
            </a:r>
            <a:r>
              <a:rPr lang="en-US" sz="4000" dirty="0" smtClean="0"/>
              <a:t>occurs when </a:t>
            </a:r>
            <a:endParaRPr lang="en-US" sz="4000" dirty="0" smtClean="0"/>
          </a:p>
          <a:p>
            <a:r>
              <a:rPr lang="en-US" sz="4000" dirty="0" smtClean="0"/>
              <a:t>members exaggerate </a:t>
            </a:r>
          </a:p>
          <a:p>
            <a:r>
              <a:rPr lang="en-US" sz="4000" dirty="0" smtClean="0"/>
              <a:t>non-agreement and convert </a:t>
            </a:r>
          </a:p>
          <a:p>
            <a:r>
              <a:rPr lang="en-US" sz="4000" dirty="0" smtClean="0"/>
              <a:t>it </a:t>
            </a:r>
            <a:r>
              <a:rPr lang="en-US" sz="4000" dirty="0" smtClean="0"/>
              <a:t>into disagreement </a:t>
            </a:r>
            <a:endParaRPr lang="en-US" sz="4000" dirty="0" smtClean="0"/>
          </a:p>
          <a:p>
            <a:r>
              <a:rPr lang="en-US" sz="4000" dirty="0" smtClean="0"/>
              <a:t>and </a:t>
            </a:r>
            <a:r>
              <a:rPr lang="en-US" sz="4000" dirty="0" smtClean="0"/>
              <a:t>opposition</a:t>
            </a:r>
            <a:endParaRPr lang="en-US" sz="4000" dirty="0"/>
          </a:p>
        </p:txBody>
      </p:sp>
      <p:graphicFrame>
        <p:nvGraphicFramePr>
          <p:cNvPr id="13319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9" name="Clip" r:id="rId4" imgW="0" imgH="0" progId="">
              <p:embed/>
            </p:oleObj>
          </a:graphicData>
        </a:graphic>
      </p:graphicFrame>
      <p:graphicFrame>
        <p:nvGraphicFramePr>
          <p:cNvPr id="13320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20" name="Clip" r:id="rId5" imgW="0" imgH="0" progId="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</a:t>
            </a:r>
            <a:r>
              <a:rPr lang="en-US" dirty="0" smtClean="0"/>
              <a:t>Group Polarization?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96200" y="5638800"/>
            <a:ext cx="14478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2,2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Recognize and fulfill obligations </a:t>
            </a:r>
          </a:p>
          <a:p>
            <a:r>
              <a:rPr lang="en-US" sz="4000" dirty="0" smtClean="0"/>
              <a:t>to constituents by caring for </a:t>
            </a:r>
          </a:p>
          <a:p>
            <a:r>
              <a:rPr lang="en-US" sz="4000" dirty="0" smtClean="0"/>
              <a:t>their essential interests, honoring </a:t>
            </a:r>
          </a:p>
          <a:p>
            <a:r>
              <a:rPr lang="en-US" sz="4000" dirty="0" smtClean="0"/>
              <a:t>commitments and balancing </a:t>
            </a:r>
          </a:p>
          <a:p>
            <a:r>
              <a:rPr lang="en-US" sz="4000" dirty="0" smtClean="0"/>
              <a:t>and integrating conflicting interests</a:t>
            </a:r>
            <a:endParaRPr lang="en-US" sz="40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</a:t>
            </a:r>
            <a:r>
              <a:rPr lang="en-US" dirty="0" smtClean="0"/>
              <a:t>is responsibility?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2,3</a:t>
            </a: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838200" y="1066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This theory sees the firm as </a:t>
            </a:r>
          </a:p>
          <a:p>
            <a:r>
              <a:rPr lang="en-US" sz="4000" b="1" dirty="0" smtClean="0"/>
              <a:t>the property of its owners</a:t>
            </a:r>
            <a:r>
              <a:rPr lang="en-US" sz="4000" b="1" dirty="0" smtClean="0"/>
              <a:t>.</a:t>
            </a:r>
            <a:endParaRPr lang="en-US" sz="4000" b="1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ownership theory of the firm?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FFFFCC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4855</TotalTime>
  <Words>543</Words>
  <Application>Microsoft Office PowerPoint</Application>
  <PresentationFormat>On-screen Show (4:3)</PresentationFormat>
  <Paragraphs>160</Paragraphs>
  <Slides>22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(1.1)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frey.william</cp:lastModifiedBy>
  <cp:revision>111</cp:revision>
  <cp:lastPrinted>2001-01-31T16:21:13Z</cp:lastPrinted>
  <dcterms:created xsi:type="dcterms:W3CDTF">1998-08-03T22:24:04Z</dcterms:created>
  <dcterms:modified xsi:type="dcterms:W3CDTF">2010-09-29T19:29:53Z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