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media/audio2" ContentType="audio/x-wav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4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custShowLst>
    <p:custShow name="(1.1)" id="0">
      <p:sldLst>
        <p:sld r:id="rId4"/>
      </p:sldLst>
    </p:custShow>
  </p:custShow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33CCFF"/>
    <a:srgbClr val="FFFFCC"/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C7D66E-D13C-414F-A9D3-0692EB385D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CDD24-6FD5-48BA-8D6D-25C8876EF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398B2-22AA-4CC6-A6E5-F91FA0F44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1F7F6-CCBE-46B9-905F-5966DB3AA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F9204-B0B5-4979-A7FC-38C50728C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76788-6CD8-4FFC-BF12-91E98E70D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854AF-CB76-4424-AC77-60CE364B0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CD5C4-8838-42E6-BDC4-CE9ABB25E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708A2-0FB8-473C-BD44-C1D7FC7B96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1B22-980F-4D16-9112-211EC71F2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B879C-1202-4813-982C-40A28063A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54E4C-F7C5-4699-894C-0607CD3E54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B72C62-24D5-4DC9-919C-F89938E5AF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2.xml"/><Relationship Id="rId18" Type="http://schemas.openxmlformats.org/officeDocument/2006/relationships/slide" Target="slide6.xml"/><Relationship Id="rId3" Type="http://schemas.openxmlformats.org/officeDocument/2006/relationships/slide" Target="slide8.xml"/><Relationship Id="rId21" Type="http://schemas.openxmlformats.org/officeDocument/2006/relationships/slide" Target="slide20.xml"/><Relationship Id="rId7" Type="http://schemas.openxmlformats.org/officeDocument/2006/relationships/slide" Target="slide15.xml"/><Relationship Id="rId12" Type="http://schemas.openxmlformats.org/officeDocument/2006/relationships/slide" Target="slide11.xml"/><Relationship Id="rId17" Type="http://schemas.openxmlformats.org/officeDocument/2006/relationships/slide" Target="slide7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17.xml"/><Relationship Id="rId20" Type="http://schemas.openxmlformats.org/officeDocument/2006/relationships/slide" Target="slide19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11" Type="http://schemas.openxmlformats.org/officeDocument/2006/relationships/slide" Target="slide3.xml"/><Relationship Id="rId24" Type="http://schemas.openxmlformats.org/officeDocument/2006/relationships/oleObject" Target="../embeddings/oleObject1.bin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22.xml"/><Relationship Id="rId10" Type="http://schemas.openxmlformats.org/officeDocument/2006/relationships/slide" Target="slide18.xml"/><Relationship Id="rId19" Type="http://schemas.openxmlformats.org/officeDocument/2006/relationships/audio" Target="../media/audio1"/><Relationship Id="rId4" Type="http://schemas.openxmlformats.org/officeDocument/2006/relationships/slide" Target="slide4.xml"/><Relationship Id="rId9" Type="http://schemas.openxmlformats.org/officeDocument/2006/relationships/slide" Target="slide14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752600"/>
          </a:xfrm>
        </p:spPr>
        <p:txBody>
          <a:bodyPr/>
          <a:lstStyle/>
          <a:p>
            <a:r>
              <a:rPr lang="en-US" dirty="0"/>
              <a:t>Hosted</a:t>
            </a:r>
          </a:p>
          <a:p>
            <a:r>
              <a:rPr lang="en-US" dirty="0"/>
              <a:t>by</a:t>
            </a:r>
          </a:p>
          <a:p>
            <a:r>
              <a:rPr lang="en-US" dirty="0" smtClean="0"/>
              <a:t>Dr. William J. Frey</a:t>
            </a:r>
            <a:endParaRPr lang="en-US" dirty="0"/>
          </a:p>
        </p:txBody>
      </p:sp>
      <p:sp>
        <p:nvSpPr>
          <p:cNvPr id="74759" name="WordArt 7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58674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9933"/>
                    </a:gs>
                    <a:gs pos="100000">
                      <a:srgbClr val="FFFF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Jeopardy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2,4</a:t>
            </a: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838200" y="1447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corporate office or position</a:t>
            </a:r>
          </a:p>
          <a:p>
            <a:r>
              <a:rPr lang="en-US" sz="4000" b="1" dirty="0" smtClean="0"/>
              <a:t>was created in the 1990s to </a:t>
            </a:r>
          </a:p>
          <a:p>
            <a:r>
              <a:rPr lang="en-US" sz="4000" b="1" dirty="0" smtClean="0"/>
              <a:t>respond to the requirements</a:t>
            </a:r>
          </a:p>
          <a:p>
            <a:r>
              <a:rPr lang="en-US" sz="4000" b="1" dirty="0" smtClean="0"/>
              <a:t>of the U.S. Corporate</a:t>
            </a:r>
          </a:p>
          <a:p>
            <a:r>
              <a:rPr lang="en-US" sz="4000" b="1" dirty="0" smtClean="0"/>
              <a:t>Sentencing Guidelines</a:t>
            </a:r>
            <a:endParaRPr lang="en-US" sz="4000" dirty="0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office of CECO, Chief Ethics Compliance Officer?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5943600"/>
            <a:ext cx="17526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3,1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We are entitled to those goods</a:t>
            </a:r>
          </a:p>
          <a:p>
            <a:r>
              <a:rPr lang="en-US" sz="4000" b="1" dirty="0" smtClean="0"/>
              <a:t>distributed by repeated </a:t>
            </a:r>
          </a:p>
          <a:p>
            <a:r>
              <a:rPr lang="en-US" sz="4000" b="1" dirty="0" smtClean="0"/>
              <a:t>applications of justice in </a:t>
            </a:r>
          </a:p>
          <a:p>
            <a:r>
              <a:rPr lang="en-US" sz="4000" b="1" dirty="0" smtClean="0"/>
              <a:t>acquisition and justice in </a:t>
            </a:r>
          </a:p>
          <a:p>
            <a:r>
              <a:rPr lang="en-US" sz="4000" b="1" dirty="0" smtClean="0"/>
              <a:t>transfer.</a:t>
            </a:r>
            <a:endParaRPr lang="en-US" sz="4000" b="1" dirty="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Entitlement Theory of Justice?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43800" y="6172200"/>
            <a:ext cx="16002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3,2</a:t>
            </a:r>
          </a:p>
        </p:txBody>
      </p:sp>
      <p:sp>
        <p:nvSpPr>
          <p:cNvPr id="225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Information about costs, prices,</a:t>
            </a:r>
          </a:p>
          <a:p>
            <a:r>
              <a:rPr lang="en-US" sz="4000" b="1" dirty="0" smtClean="0"/>
              <a:t>international trade, and market</a:t>
            </a:r>
          </a:p>
          <a:p>
            <a:r>
              <a:rPr lang="en-US" sz="4000" b="1" dirty="0" smtClean="0"/>
              <a:t>structures.</a:t>
            </a:r>
            <a:endParaRPr lang="en-US" sz="4000" b="1" dirty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Economic Environment of the Organization?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867400"/>
            <a:ext cx="1905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3,3</a:t>
            </a:r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9144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Bring about the greatest good</a:t>
            </a:r>
          </a:p>
          <a:p>
            <a:r>
              <a:rPr lang="en-US" sz="4000" b="1" dirty="0" smtClean="0"/>
              <a:t>for the greatest number</a:t>
            </a:r>
            <a:endParaRPr lang="en-US" sz="4000" dirty="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utilitarianism?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3,4</a:t>
            </a: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838200" y="1524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Practice in which firms assess</a:t>
            </a:r>
          </a:p>
          <a:p>
            <a:r>
              <a:rPr lang="en-US" sz="4000" b="1" dirty="0" smtClean="0"/>
              <a:t>the effectiveness of ethical</a:t>
            </a:r>
          </a:p>
          <a:p>
            <a:r>
              <a:rPr lang="en-US" sz="4000" b="1" dirty="0" smtClean="0"/>
              <a:t>safeguards by documenting</a:t>
            </a:r>
          </a:p>
          <a:p>
            <a:r>
              <a:rPr lang="en-US" sz="4000" b="1" dirty="0" smtClean="0"/>
              <a:t>evidence of increased ethical</a:t>
            </a:r>
          </a:p>
          <a:p>
            <a:r>
              <a:rPr lang="en-US" sz="4000" b="1" dirty="0" smtClean="0"/>
              <a:t>employee behavior.</a:t>
            </a:r>
            <a:endParaRPr lang="en-US" sz="4000" b="1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382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an ethics audit?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4,1</a:t>
            </a:r>
          </a:p>
        </p:txBody>
      </p:sp>
      <p:sp>
        <p:nvSpPr>
          <p:cNvPr id="235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8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990600" y="1600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/>
              <a:t> </a:t>
            </a:r>
            <a:r>
              <a:rPr lang="en-US" sz="4000" dirty="0" smtClean="0"/>
              <a:t>Under this approach to distributive</a:t>
            </a:r>
          </a:p>
          <a:p>
            <a:r>
              <a:rPr lang="en-US" sz="4000" dirty="0" smtClean="0"/>
              <a:t>justice we would continually </a:t>
            </a:r>
          </a:p>
          <a:p>
            <a:r>
              <a:rPr lang="en-US" sz="4000" dirty="0" smtClean="0"/>
              <a:t>have to take back those resource</a:t>
            </a:r>
          </a:p>
          <a:p>
            <a:r>
              <a:rPr lang="en-US" sz="4000" dirty="0" smtClean="0"/>
              <a:t>we have voluntarily transferred</a:t>
            </a:r>
          </a:p>
          <a:p>
            <a:r>
              <a:rPr lang="en-US" sz="4000" dirty="0" smtClean="0"/>
              <a:t>to Michael Jordan</a:t>
            </a:r>
            <a:r>
              <a:rPr lang="en-US" sz="4000" b="1" dirty="0" smtClean="0"/>
              <a:t>.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0866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Pattern-based approaches to Distributive Justice?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6019800"/>
            <a:ext cx="16764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4,2</a:t>
            </a:r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914400" y="1295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Cultural patterns, values, beliefs, </a:t>
            </a:r>
          </a:p>
          <a:p>
            <a:r>
              <a:rPr lang="en-US" sz="4000" b="1" dirty="0" smtClean="0"/>
              <a:t>trends, and conflicts among the </a:t>
            </a:r>
          </a:p>
          <a:p>
            <a:r>
              <a:rPr lang="en-US" sz="4000" b="1" dirty="0" smtClean="0"/>
              <a:t>people in the societies where </a:t>
            </a:r>
          </a:p>
          <a:p>
            <a:r>
              <a:rPr lang="en-US" sz="4000" b="1" dirty="0" smtClean="0"/>
              <a:t>the organization conducts its </a:t>
            </a:r>
          </a:p>
          <a:p>
            <a:r>
              <a:rPr lang="en-US" sz="4000" b="1" dirty="0" smtClean="0"/>
              <a:t>business.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Social Environment of the Organization?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4,3</a:t>
            </a:r>
          </a:p>
        </p:txBody>
      </p:sp>
      <p:sp>
        <p:nvSpPr>
          <p:cNvPr id="184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685800" y="1066800"/>
            <a:ext cx="7696200" cy="45720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In this ethical theory,</a:t>
            </a:r>
          </a:p>
          <a:p>
            <a:r>
              <a:rPr lang="en-US" sz="4000" b="1" dirty="0" smtClean="0"/>
              <a:t>our actions must align with</a:t>
            </a:r>
          </a:p>
          <a:p>
            <a:r>
              <a:rPr lang="en-US" sz="4000" b="1" dirty="0" smtClean="0"/>
              <a:t>good character</a:t>
            </a:r>
            <a:endParaRPr lang="en-US" sz="4000" b="1" dirty="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virtue ethics?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5867400"/>
            <a:ext cx="2209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4,4</a:t>
            </a:r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9144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These rules formalize—that is </a:t>
            </a:r>
          </a:p>
          <a:p>
            <a:r>
              <a:rPr lang="en-US" sz="4000" b="1" dirty="0" smtClean="0"/>
              <a:t>reduce to written rules—the</a:t>
            </a:r>
          </a:p>
          <a:p>
            <a:r>
              <a:rPr lang="en-US" sz="4000" b="1" dirty="0" smtClean="0"/>
              <a:t>general public’s ideas about</a:t>
            </a:r>
          </a:p>
          <a:p>
            <a:r>
              <a:rPr lang="en-US" sz="4000" b="1" dirty="0" smtClean="0"/>
              <a:t>what constitutes right and wrong</a:t>
            </a:r>
          </a:p>
          <a:p>
            <a:r>
              <a:rPr lang="en-US" sz="4000" b="1" dirty="0" smtClean="0"/>
              <a:t>conduct in various spheres of life.</a:t>
            </a:r>
          </a:p>
          <a:p>
            <a:endParaRPr lang="en-US" sz="4000" dirty="0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laws?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6096000"/>
            <a:ext cx="17526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5,1</a:t>
            </a: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“Social and economic inequalities</a:t>
            </a:r>
          </a:p>
          <a:p>
            <a:r>
              <a:rPr lang="en-US" sz="4000" dirty="0" smtClean="0"/>
              <a:t>are to be arranged so that they </a:t>
            </a:r>
          </a:p>
          <a:p>
            <a:r>
              <a:rPr lang="en-US" sz="4000" dirty="0" smtClean="0"/>
              <a:t>are both (a) reasonably expected </a:t>
            </a:r>
          </a:p>
          <a:p>
            <a:r>
              <a:rPr lang="en-US" sz="4000" dirty="0" smtClean="0"/>
              <a:t>to be to everyone’s advantage </a:t>
            </a:r>
          </a:p>
          <a:p>
            <a:r>
              <a:rPr lang="en-US" sz="4000" dirty="0" smtClean="0"/>
              <a:t>and (b) attached to positions and </a:t>
            </a:r>
          </a:p>
          <a:p>
            <a:r>
              <a:rPr lang="en-US" sz="4000" dirty="0" smtClean="0"/>
              <a:t>offices open to all.</a:t>
            </a:r>
            <a:r>
              <a:rPr lang="en-US" sz="4000" b="1" dirty="0" smtClean="0"/>
              <a:t>”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Rawls’s Difference Principle?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175E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1143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4" action="ppaction://hlinksldjump"/>
              </a:rPr>
              <a:t>100</a:t>
            </a:r>
            <a:endParaRPr lang="en-US" b="1" dirty="0"/>
          </a:p>
        </p:txBody>
      </p:sp>
      <p:sp>
        <p:nvSpPr>
          <p:cNvPr id="2053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1143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5" action="ppaction://hlinksldjump"/>
              </a:rPr>
              <a:t>100</a:t>
            </a:r>
            <a:endParaRPr lang="en-US" b="1" dirty="0">
              <a:hlinkClick r:id="rId5" action="ppaction://hlinksldjump"/>
            </a:endParaRPr>
          </a:p>
        </p:txBody>
      </p:sp>
      <p:sp>
        <p:nvSpPr>
          <p:cNvPr id="20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2286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3" action="ppaction://hlinksldjump"/>
              </a:rPr>
              <a:t>200</a:t>
            </a:r>
            <a:endParaRPr lang="en-US" b="1"/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2209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6" action="ppaction://hlinksldjump"/>
              </a:rPr>
              <a:t>200</a:t>
            </a:r>
            <a:endParaRPr lang="en-US" b="1"/>
          </a:p>
        </p:txBody>
      </p:sp>
      <p:sp>
        <p:nvSpPr>
          <p:cNvPr id="2060" name="AutoShape 1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495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400</a:t>
            </a:r>
            <a:endParaRPr lang="en-US" b="1"/>
          </a:p>
        </p:txBody>
      </p:sp>
      <p:sp>
        <p:nvSpPr>
          <p:cNvPr id="2062" name="AutoShape 1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4495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8" action="ppaction://hlinksldjump"/>
              </a:rPr>
              <a:t>400</a:t>
            </a:r>
            <a:endParaRPr lang="en-US" b="1"/>
          </a:p>
        </p:txBody>
      </p:sp>
      <p:sp>
        <p:nvSpPr>
          <p:cNvPr id="2064" name="AutoShape 1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3352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300</a:t>
            </a:r>
            <a:endParaRPr lang="en-US" b="1"/>
          </a:p>
        </p:txBody>
      </p:sp>
      <p:sp>
        <p:nvSpPr>
          <p:cNvPr id="2066" name="AutoShape 1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4495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400</a:t>
            </a:r>
            <a:endParaRPr lang="en-US" b="1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28600" y="381000"/>
            <a:ext cx="1600200" cy="461665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Justice</a:t>
            </a:r>
            <a:endParaRPr lang="en-US" b="1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362200" y="381000"/>
            <a:ext cx="1752600" cy="584775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Environments of the Organization</a:t>
            </a:r>
            <a:endParaRPr lang="en-US" sz="1800" b="1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876800" y="381000"/>
            <a:ext cx="16002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Ethics and St. of Values</a:t>
            </a:r>
            <a:endParaRPr lang="en-US" sz="2000" b="1" dirty="0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7010400" y="381000"/>
            <a:ext cx="17526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Org Et and Law</a:t>
            </a:r>
            <a:endParaRPr lang="en-US" sz="2000" b="1" dirty="0"/>
          </a:p>
        </p:txBody>
      </p:sp>
      <p:sp>
        <p:nvSpPr>
          <p:cNvPr id="2075" name="AutoShape 2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1143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6" name="AutoShape 28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3352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300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8" name="AutoShape 3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3429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300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9" name="AutoShape 3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3352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300</a:t>
            </a:r>
            <a:endParaRPr lang="en-US" b="1" dirty="0"/>
          </a:p>
        </p:txBody>
      </p:sp>
      <p:sp>
        <p:nvSpPr>
          <p:cNvPr id="2080" name="AutoShape 3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2209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5" action="ppaction://hlinksldjump"/>
              </a:rPr>
              <a:t>200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1" name="AutoShape 3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4495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400</a:t>
            </a:r>
          </a:p>
        </p:txBody>
      </p:sp>
      <p:sp>
        <p:nvSpPr>
          <p:cNvPr id="2083" name="AutoShape 3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2286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200</a:t>
            </a:r>
            <a:endParaRPr lang="en-US" b="1" dirty="0"/>
          </a:p>
        </p:txBody>
      </p:sp>
      <p:sp>
        <p:nvSpPr>
          <p:cNvPr id="2084" name="AutoShape 36">
            <a:hlinkClick r:id="rId18" action="ppaction://hlinksldjump" highlightClick="1">
              <a:snd r:embed="rId19" name="WHOOSH.WAV"/>
            </a:hlinkClick>
          </p:cNvPr>
          <p:cNvSpPr>
            <a:spLocks noChangeArrowheads="1"/>
          </p:cNvSpPr>
          <p:nvPr/>
        </p:nvSpPr>
        <p:spPr bwMode="auto">
          <a:xfrm>
            <a:off x="7162800" y="1066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8" action="ppaction://hlinksldjump"/>
              </a:rPr>
              <a:t>100</a:t>
            </a:r>
          </a:p>
        </p:txBody>
      </p:sp>
      <p:sp>
        <p:nvSpPr>
          <p:cNvPr id="2085" name="AutoShape 37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0" action="ppaction://hlinksldjump"/>
              </a:rPr>
              <a:t>500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86" name="AutoShape 38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5638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1" action="ppaction://hlinksldjump"/>
              </a:rPr>
              <a:t>500</a:t>
            </a:r>
            <a:endParaRPr lang="en-US" sz="3200" b="1">
              <a:solidFill>
                <a:srgbClr val="99CC00"/>
              </a:solidFill>
              <a:effectDag name="">
                <a:cont type="tree" name="">
                  <a:effect ref="fillLine"/>
                  <a:outerShdw dist="38100" dir="13500000" algn="br">
                    <a:srgbClr val="D5FF55"/>
                  </a:outerShdw>
                </a:cont>
                <a:cont type="tree" name="">
                  <a:effect ref="fillLine"/>
                  <a:outerShdw dist="38100" dir="2700000" algn="tl">
                    <a:srgbClr val="5B7A00"/>
                  </a:outerShdw>
                </a:cont>
                <a:effect ref="fillLine"/>
              </a:effectDag>
            </a:endParaRPr>
          </a:p>
        </p:txBody>
      </p:sp>
      <p:sp>
        <p:nvSpPr>
          <p:cNvPr id="2087" name="AutoShape 39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5638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2" action="ppaction://hlinksldjump"/>
              </a:rPr>
              <a:t>500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8" name="AutoShape 40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3" action="ppaction://hlinksldjump"/>
              </a:rPr>
              <a:t>500</a:t>
            </a:r>
            <a:endParaRPr lang="en-US" b="1"/>
          </a:p>
        </p:txBody>
      </p:sp>
      <p:graphicFrame>
        <p:nvGraphicFramePr>
          <p:cNvPr id="2089" name="Rectangle 4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89" name="Clip" r:id="rId24" imgW="0" imgH="0" progId="">
              <p:embed/>
            </p:oleObj>
          </a:graphicData>
        </a:graphic>
      </p:graphicFrame>
      <p:graphicFrame>
        <p:nvGraphicFramePr>
          <p:cNvPr id="2092" name="Rectangle 44"/>
          <p:cNvGraphicFramePr>
            <a:graphicFrameLocks/>
          </p:cNvGraphicFramePr>
          <p:nvPr/>
        </p:nvGraphicFramePr>
        <p:xfrm>
          <a:off x="2057400" y="1447800"/>
          <a:ext cx="6096000" cy="4064000"/>
        </p:xfrm>
        <a:graphic>
          <a:graphicData uri="http://schemas.openxmlformats.org/presentationml/2006/ole">
            <p:oleObj spid="_x0000_s2092" name="Clip" r:id="rId25" imgW="0" imgH="0" progId="">
              <p:embed/>
            </p:oleObj>
          </a:graphicData>
        </a:graphic>
      </p:graphicFrame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609600" y="13716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hlinkClick r:id="" action="ppaction://customshow?id=0&amp;return=true"/>
              </a:rPr>
              <a:t>100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5791200"/>
            <a:ext cx="16764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5,2</a:t>
            </a:r>
          </a:p>
        </p:txBody>
      </p:sp>
      <p:sp>
        <p:nvSpPr>
          <p:cNvPr id="266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8674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533400" y="1143000"/>
            <a:ext cx="8001000" cy="44958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/>
              <a:t>This includes the development of new </a:t>
            </a:r>
          </a:p>
          <a:p>
            <a:r>
              <a:rPr lang="en-US" sz="3200" b="1" dirty="0" smtClean="0"/>
              <a:t>technologies and their applications affecting</a:t>
            </a:r>
          </a:p>
          <a:p>
            <a:r>
              <a:rPr lang="en-US" sz="3200" b="1" dirty="0" smtClean="0"/>
              <a:t>the organization, its customers, and other </a:t>
            </a:r>
          </a:p>
          <a:p>
            <a:r>
              <a:rPr lang="en-US" sz="3200" b="1" dirty="0" smtClean="0"/>
              <a:t>stakeholder groups.</a:t>
            </a:r>
            <a:endParaRPr lang="en-US" sz="3200" dirty="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Technological Environment of the Organization?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867400"/>
            <a:ext cx="1828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5,3</a:t>
            </a:r>
          </a:p>
        </p:txBody>
      </p:sp>
      <p:sp>
        <p:nvSpPr>
          <p:cNvPr id="276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609600" y="1219200"/>
            <a:ext cx="76962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value is characterized by </a:t>
            </a:r>
          </a:p>
          <a:p>
            <a:r>
              <a:rPr lang="en-US" sz="4000" b="1" dirty="0" smtClean="0"/>
              <a:t>sincerity, honesty, authenticity, and </a:t>
            </a:r>
          </a:p>
          <a:p>
            <a:r>
              <a:rPr lang="en-US" sz="4000" b="1" dirty="0" smtClean="0"/>
              <a:t>the pursuit of excellence.</a:t>
            </a:r>
            <a:endParaRPr lang="en-US" sz="400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integrity?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772400" y="5867400"/>
            <a:ext cx="13716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5,4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unethical practice consists of </a:t>
            </a:r>
          </a:p>
          <a:p>
            <a:r>
              <a:rPr lang="en-US" sz="4000" b="1" dirty="0" smtClean="0"/>
              <a:t>a questionable or unjust payment</a:t>
            </a:r>
          </a:p>
          <a:p>
            <a:r>
              <a:rPr lang="en-US" sz="4000" b="1" dirty="0" smtClean="0"/>
              <a:t>often to a government official</a:t>
            </a:r>
          </a:p>
          <a:p>
            <a:r>
              <a:rPr lang="en-US" sz="4000" b="1" dirty="0" smtClean="0"/>
              <a:t>to ensure or facilitate a </a:t>
            </a:r>
          </a:p>
          <a:p>
            <a:r>
              <a:rPr lang="en-US" sz="4000" b="1" dirty="0" smtClean="0"/>
              <a:t>business transaction.</a:t>
            </a:r>
            <a:endParaRPr lang="en-US" sz="4000" b="1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bribery”?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553200" y="6096000"/>
            <a:ext cx="25908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Row 1, Col 1</a:t>
            </a:r>
          </a:p>
        </p:txBody>
      </p:sp>
      <p:sp>
        <p:nvSpPr>
          <p:cNvPr id="30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2192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/>
              <a:t> </a:t>
            </a:r>
            <a:r>
              <a:rPr lang="en-US" sz="4000" b="1" dirty="0" smtClean="0"/>
              <a:t>This form of justice seeks</a:t>
            </a:r>
          </a:p>
          <a:p>
            <a:r>
              <a:rPr lang="en-US" sz="4000" b="1" dirty="0" smtClean="0"/>
              <a:t>to divide </a:t>
            </a:r>
            <a:r>
              <a:rPr lang="en-US" sz="4000" b="1" u="sng" dirty="0" smtClean="0"/>
              <a:t>fairly</a:t>
            </a:r>
            <a:r>
              <a:rPr lang="en-US" sz="4000" b="1" dirty="0" smtClean="0"/>
              <a:t> the benefits and </a:t>
            </a:r>
          </a:p>
          <a:p>
            <a:r>
              <a:rPr lang="en-US" sz="4000" b="1" dirty="0" smtClean="0"/>
              <a:t>burdens of social cooperation.</a:t>
            </a:r>
            <a:endParaRPr lang="en-US" sz="4000" b="1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Distributive Justice?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705600" y="6096000"/>
            <a:ext cx="24384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1,2</a:t>
            </a:r>
          </a:p>
        </p:txBody>
      </p:sp>
      <p:sp>
        <p:nvSpPr>
          <p:cNvPr id="71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9906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The parable that freedom exercised </a:t>
            </a:r>
          </a:p>
          <a:p>
            <a:r>
              <a:rPr lang="en-US" sz="4000" dirty="0" smtClean="0"/>
              <a:t>in the context of shared property </a:t>
            </a:r>
          </a:p>
          <a:p>
            <a:r>
              <a:rPr lang="en-US" sz="4000" dirty="0" smtClean="0"/>
              <a:t>or holdings brings ruin to all.</a:t>
            </a:r>
            <a:endParaRPr lang="en-US" sz="4000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Tragedy of the Commons?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1,3</a:t>
            </a:r>
          </a:p>
        </p:txBody>
      </p:sp>
      <p:sp>
        <p:nvSpPr>
          <p:cNvPr id="102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9906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Acknowledge the inherent dignity </a:t>
            </a:r>
          </a:p>
          <a:p>
            <a:r>
              <a:rPr lang="en-US" sz="4000" dirty="0" smtClean="0"/>
              <a:t>present in diverse constituents by</a:t>
            </a:r>
          </a:p>
          <a:p>
            <a:r>
              <a:rPr lang="en-US" sz="4000" dirty="0" smtClean="0"/>
              <a:t>recognizing and respecting their</a:t>
            </a:r>
          </a:p>
          <a:p>
            <a:r>
              <a:rPr lang="en-US" sz="4000" dirty="0" smtClean="0"/>
              <a:t>fundamental rights. </a:t>
            </a:r>
            <a:endParaRPr lang="en-US" sz="4000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respect?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943600"/>
            <a:ext cx="18288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1,4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609600" y="1066800"/>
            <a:ext cx="7772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These documents provide guidance</a:t>
            </a:r>
          </a:p>
          <a:p>
            <a:r>
              <a:rPr lang="en-US" sz="4000" b="1" dirty="0" smtClean="0"/>
              <a:t>to managers and employees when </a:t>
            </a:r>
          </a:p>
          <a:p>
            <a:r>
              <a:rPr lang="en-US" sz="4000" b="1" dirty="0" smtClean="0"/>
              <a:t>they encounter an ethical dilemma.</a:t>
            </a:r>
            <a:endParaRPr lang="en-US" sz="4000" b="1" dirty="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228600"/>
            <a:ext cx="72390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corporate or organizational codes of ethics?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86600" y="5943600"/>
            <a:ext cx="20574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2,1</a:t>
            </a:r>
          </a:p>
        </p:txBody>
      </p:sp>
      <p:sp>
        <p:nvSpPr>
          <p:cNvPr id="1331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14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 greatest shares go to</a:t>
            </a:r>
          </a:p>
          <a:p>
            <a:r>
              <a:rPr lang="en-US" sz="4000" b="1" dirty="0" smtClean="0"/>
              <a:t>those with the greatest needs.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graphicFrame>
        <p:nvGraphicFramePr>
          <p:cNvPr id="13319" name="Rectangle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19" name="Clip" r:id="rId4" imgW="0" imgH="0" progId="">
              <p:embed/>
            </p:oleObj>
          </a:graphicData>
        </a:graphic>
      </p:graphicFrame>
      <p:graphicFrame>
        <p:nvGraphicFramePr>
          <p:cNvPr id="13320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20" name="Clip" r:id="rId5" imgW="0" imgH="0" progId="">
              <p:embed/>
            </p:oleObj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a need-based pattern of Distributive Justice?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96200" y="5638800"/>
            <a:ext cx="14478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2,2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609600" y="1066800"/>
            <a:ext cx="74676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Information such as demographic</a:t>
            </a:r>
          </a:p>
          <a:p>
            <a:r>
              <a:rPr lang="en-US" sz="4000" dirty="0" smtClean="0"/>
              <a:t>factors (gender, age, marital status)</a:t>
            </a:r>
          </a:p>
          <a:p>
            <a:r>
              <a:rPr lang="en-US" sz="4000" dirty="0" smtClean="0"/>
              <a:t>and the social values or preferences </a:t>
            </a:r>
          </a:p>
          <a:p>
            <a:r>
              <a:rPr lang="en-US" sz="4000" dirty="0" smtClean="0"/>
              <a:t>of an organization’s customers. </a:t>
            </a:r>
            <a:endParaRPr lang="en-US" sz="4000" dirty="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customer environment? (Text 29)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10400" y="5791200"/>
            <a:ext cx="21336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2,3</a:t>
            </a:r>
          </a:p>
        </p:txBody>
      </p:sp>
      <p:sp>
        <p:nvSpPr>
          <p:cNvPr id="153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381000" y="1066800"/>
            <a:ext cx="82296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Recognize and fulfill obligations to </a:t>
            </a:r>
          </a:p>
          <a:p>
            <a:r>
              <a:rPr lang="en-US" sz="4000" b="1" dirty="0" smtClean="0"/>
              <a:t>constituents by caring for</a:t>
            </a:r>
          </a:p>
          <a:p>
            <a:r>
              <a:rPr lang="en-US" sz="4000" b="1" dirty="0" smtClean="0"/>
              <a:t>their essential interests, honoring</a:t>
            </a:r>
          </a:p>
          <a:p>
            <a:r>
              <a:rPr lang="en-US" sz="4000" b="1" dirty="0" smtClean="0"/>
              <a:t>commitments, and balancing</a:t>
            </a:r>
          </a:p>
          <a:p>
            <a:r>
              <a:rPr lang="en-US" sz="4000" b="1" dirty="0" smtClean="0"/>
              <a:t>and integrating conflicting interests.</a:t>
            </a:r>
            <a:endParaRPr lang="en-US" sz="4000" b="1" dirty="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2390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responsibility?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00"/>
      </a:hlink>
      <a:folHlink>
        <a:srgbClr val="FFFFCC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4937</TotalTime>
  <Words>596</Words>
  <Application>Microsoft Office PowerPoint</Application>
  <PresentationFormat>On-screen Show (4:3)</PresentationFormat>
  <Paragraphs>150</Paragraphs>
  <Slides>22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(1.1)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Jerry Myers</dc:creator>
  <dc:description>Created by Jerry Myers is 1998 for a class.</dc:description>
  <cp:lastModifiedBy>frey.william</cp:lastModifiedBy>
  <cp:revision>112</cp:revision>
  <cp:lastPrinted>2001-01-31T16:21:13Z</cp:lastPrinted>
  <dcterms:created xsi:type="dcterms:W3CDTF">1998-08-03T22:24:04Z</dcterms:created>
  <dcterms:modified xsi:type="dcterms:W3CDTF">2010-11-19T14:11:56Z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