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24"/>
  </p:handoutMasterIdLst>
  <p:sldIdLst>
    <p:sldId id="280" r:id="rId2"/>
    <p:sldId id="256" r:id="rId3"/>
    <p:sldId id="257" r:id="rId4"/>
    <p:sldId id="260" r:id="rId5"/>
    <p:sldId id="261" r:id="rId6"/>
    <p:sldId id="262" r:id="rId7"/>
    <p:sldId id="264" r:id="rId8"/>
    <p:sldId id="263" r:id="rId9"/>
    <p:sldId id="266" r:id="rId10"/>
    <p:sldId id="267" r:id="rId11"/>
    <p:sldId id="268" r:id="rId12"/>
    <p:sldId id="273" r:id="rId13"/>
    <p:sldId id="272" r:id="rId14"/>
    <p:sldId id="271" r:id="rId15"/>
    <p:sldId id="274" r:id="rId16"/>
    <p:sldId id="270" r:id="rId17"/>
    <p:sldId id="269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custShowLst>
    <p:custShow name="(1.1)" id="0">
      <p:sldLst>
        <p:sld r:id="rId4"/>
      </p:sldLst>
    </p:custShow>
  </p:custShow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33CCFF"/>
    <a:srgbClr val="FFFFCC"/>
    <a:srgbClr val="FF66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C7D66E-D13C-414F-A9D3-0692EB385D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CDD24-6FD5-48BA-8D6D-25C8876EFB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398B2-22AA-4CC6-A6E5-F91FA0F44A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1F7F6-CCBE-46B9-905F-5966DB3AAE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F9204-B0B5-4979-A7FC-38C50728C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76788-6CD8-4FFC-BF12-91E98E70DA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854AF-CB76-4424-AC77-60CE364B02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CD5C4-8838-42E6-BDC4-CE9ABB25E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708A2-0FB8-473C-BD44-C1D7FC7B96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1B22-980F-4D16-9112-211EC71F26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B879C-1202-4813-982C-40A28063AF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54E4C-F7C5-4699-894C-0607CD3E54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1B72C62-24D5-4DC9-919C-F89938E5AF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12.xml"/><Relationship Id="rId18" Type="http://schemas.openxmlformats.org/officeDocument/2006/relationships/slide" Target="slide6.xml"/><Relationship Id="rId3" Type="http://schemas.openxmlformats.org/officeDocument/2006/relationships/slide" Target="slide8.xml"/><Relationship Id="rId21" Type="http://schemas.openxmlformats.org/officeDocument/2006/relationships/slide" Target="slide20.xml"/><Relationship Id="rId7" Type="http://schemas.openxmlformats.org/officeDocument/2006/relationships/slide" Target="slide15.xml"/><Relationship Id="rId12" Type="http://schemas.openxmlformats.org/officeDocument/2006/relationships/slide" Target="slide11.xml"/><Relationship Id="rId17" Type="http://schemas.openxmlformats.org/officeDocument/2006/relationships/slide" Target="slide7.xml"/><Relationship Id="rId25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6" Type="http://schemas.openxmlformats.org/officeDocument/2006/relationships/slide" Target="slide17.xml"/><Relationship Id="rId20" Type="http://schemas.openxmlformats.org/officeDocument/2006/relationships/slide" Target="slide19.xml"/><Relationship Id="rId1" Type="http://schemas.openxmlformats.org/officeDocument/2006/relationships/vmlDrawing" Target="../drawings/vmlDrawing1.vml"/><Relationship Id="rId6" Type="http://schemas.openxmlformats.org/officeDocument/2006/relationships/slide" Target="slide10.xml"/><Relationship Id="rId11" Type="http://schemas.openxmlformats.org/officeDocument/2006/relationships/slide" Target="slide3.xml"/><Relationship Id="rId24" Type="http://schemas.openxmlformats.org/officeDocument/2006/relationships/oleObject" Target="../embeddings/oleObject1.bin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22.xml"/><Relationship Id="rId10" Type="http://schemas.openxmlformats.org/officeDocument/2006/relationships/slide" Target="slide18.xml"/><Relationship Id="rId19" Type="http://schemas.openxmlformats.org/officeDocument/2006/relationships/audio" Target="../media/audio1.wav"/><Relationship Id="rId4" Type="http://schemas.openxmlformats.org/officeDocument/2006/relationships/slide" Target="slide4.xml"/><Relationship Id="rId9" Type="http://schemas.openxmlformats.org/officeDocument/2006/relationships/slide" Target="slide14.xml"/><Relationship Id="rId14" Type="http://schemas.openxmlformats.org/officeDocument/2006/relationships/slide" Target="slide13.xml"/><Relationship Id="rId22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724400"/>
            <a:ext cx="6400800" cy="1752600"/>
          </a:xfrm>
        </p:spPr>
        <p:txBody>
          <a:bodyPr/>
          <a:lstStyle/>
          <a:p>
            <a:r>
              <a:rPr lang="en-US" dirty="0"/>
              <a:t>Hosted</a:t>
            </a:r>
          </a:p>
          <a:p>
            <a:r>
              <a:rPr lang="en-US" dirty="0"/>
              <a:t>by</a:t>
            </a:r>
          </a:p>
          <a:p>
            <a:r>
              <a:rPr lang="en-US" dirty="0" smtClean="0"/>
              <a:t>Dr. William J. Frey</a:t>
            </a:r>
            <a:endParaRPr lang="en-US" dirty="0"/>
          </a:p>
        </p:txBody>
      </p:sp>
      <p:sp>
        <p:nvSpPr>
          <p:cNvPr id="74759" name="WordArt 7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5867400" cy="327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9933"/>
                    </a:gs>
                    <a:gs pos="100000">
                      <a:srgbClr val="FFFFCC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Jeopardy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2,4</a:t>
            </a:r>
          </a:p>
        </p:txBody>
      </p:sp>
      <p:sp>
        <p:nvSpPr>
          <p:cNvPr id="163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8382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A race condition produced </a:t>
            </a:r>
          </a:p>
          <a:p>
            <a:r>
              <a:rPr lang="en-US" sz="4000" b="1" dirty="0" smtClean="0"/>
              <a:t>demands which exceeded the</a:t>
            </a:r>
          </a:p>
          <a:p>
            <a:r>
              <a:rPr lang="en-US" sz="4000" b="1" dirty="0" smtClean="0"/>
              <a:t>memory and processing capacities</a:t>
            </a:r>
          </a:p>
          <a:p>
            <a:r>
              <a:rPr lang="en-US" sz="4000" b="1" dirty="0" smtClean="0"/>
              <a:t>of the computer controls.</a:t>
            </a:r>
            <a:endParaRPr lang="en-US" sz="4000" b="1" dirty="0" smtClean="0"/>
          </a:p>
          <a:p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</a:t>
            </a:r>
            <a:r>
              <a:rPr lang="en-US" dirty="0" smtClean="0"/>
              <a:t>was the central flaw in the design of the software controls developed for the Therac-25 machine?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5943600"/>
            <a:ext cx="17526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3,1</a:t>
            </a:r>
          </a:p>
        </p:txBody>
      </p:sp>
      <p:sp>
        <p:nvSpPr>
          <p:cNvPr id="174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How people view risk depends</a:t>
            </a:r>
          </a:p>
          <a:p>
            <a:r>
              <a:rPr lang="en-US" sz="4000" b="1" dirty="0" smtClean="0"/>
              <a:t>on its voluntariness, the control</a:t>
            </a:r>
          </a:p>
          <a:p>
            <a:r>
              <a:rPr lang="en-US" sz="4000" b="1" dirty="0" smtClean="0"/>
              <a:t>they have over it, certain dread, </a:t>
            </a:r>
          </a:p>
          <a:p>
            <a:r>
              <a:rPr lang="en-US" sz="4000" b="1" dirty="0" smtClean="0"/>
              <a:t>and unknown factors, and the</a:t>
            </a:r>
          </a:p>
          <a:p>
            <a:r>
              <a:rPr lang="en-US" sz="4000" b="1" dirty="0" smtClean="0"/>
              <a:t>benefits they expect from it.</a:t>
            </a:r>
            <a:endParaRPr lang="en-US" sz="4000" b="1" dirty="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the </a:t>
            </a:r>
            <a:r>
              <a:rPr lang="en-US" dirty="0" smtClean="0"/>
              <a:t>Risk Perception?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43800" y="6172200"/>
            <a:ext cx="1600200" cy="685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3,2</a:t>
            </a:r>
          </a:p>
        </p:txBody>
      </p:sp>
      <p:sp>
        <p:nvSpPr>
          <p:cNvPr id="225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990600" y="1219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 court decision found the</a:t>
            </a:r>
          </a:p>
          <a:p>
            <a:r>
              <a:rPr lang="en-US" sz="4000" b="1" dirty="0" smtClean="0"/>
              <a:t>state of Texas guilty of</a:t>
            </a:r>
          </a:p>
          <a:p>
            <a:r>
              <a:rPr lang="en-US" sz="4000" b="1" dirty="0" smtClean="0"/>
              <a:t>inequitable education funding.</a:t>
            </a:r>
            <a:endParaRPr lang="en-US" sz="4000" b="1" dirty="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Edgewood Decision of 1967?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867400"/>
            <a:ext cx="1905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3,3</a:t>
            </a:r>
          </a:p>
        </p:txBody>
      </p:sp>
      <p:sp>
        <p:nvSpPr>
          <p:cNvPr id="2150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9144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In this view, the world’s </a:t>
            </a:r>
          </a:p>
          <a:p>
            <a:r>
              <a:rPr lang="en-US" sz="4000" b="1" dirty="0" smtClean="0"/>
              <a:t>resource base, the air, soil,</a:t>
            </a:r>
          </a:p>
          <a:p>
            <a:r>
              <a:rPr lang="en-US" sz="4000" b="1" dirty="0" smtClean="0"/>
              <a:t>minerals, and so forth, is</a:t>
            </a:r>
          </a:p>
          <a:p>
            <a:r>
              <a:rPr lang="en-US" sz="4000" b="1" dirty="0" smtClean="0"/>
              <a:t>essentially finite, or bounded.</a:t>
            </a:r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</a:t>
            </a:r>
            <a:r>
              <a:rPr lang="en-US" dirty="0" smtClean="0"/>
              <a:t>set forth by the notion of limited carrying capacity?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791200"/>
            <a:ext cx="19050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3,4</a:t>
            </a:r>
          </a:p>
        </p:txBody>
      </p:sp>
      <p:sp>
        <p:nvSpPr>
          <p:cNvPr id="2048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8382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Double </a:t>
            </a:r>
            <a:r>
              <a:rPr lang="en-US" sz="4000" dirty="0" smtClean="0"/>
              <a:t>pass electron accelerator, </a:t>
            </a:r>
          </a:p>
          <a:p>
            <a:r>
              <a:rPr lang="en-US" sz="4000" dirty="0" smtClean="0"/>
              <a:t>dual mode, and more computer</a:t>
            </a:r>
          </a:p>
          <a:p>
            <a:r>
              <a:rPr lang="en-US" sz="4000" dirty="0" smtClean="0"/>
              <a:t>control.</a:t>
            </a:r>
            <a:endParaRPr lang="en-US" sz="4000" dirty="0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38200" y="2286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</a:t>
            </a:r>
            <a:r>
              <a:rPr lang="en-US" dirty="0" smtClean="0"/>
              <a:t>are three new features offered by the Therac-25 units over the previous 20 and 6 models?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4,1</a:t>
            </a:r>
          </a:p>
        </p:txBody>
      </p:sp>
      <p:sp>
        <p:nvSpPr>
          <p:cNvPr id="2355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8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990600" y="1600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/>
              <a:t> </a:t>
            </a:r>
            <a:r>
              <a:rPr lang="en-US" sz="4000" dirty="0" smtClean="0"/>
              <a:t>The potential that something </a:t>
            </a:r>
          </a:p>
          <a:p>
            <a:r>
              <a:rPr lang="en-US" sz="4000" dirty="0" smtClean="0"/>
              <a:t>unwanted and harmful may </a:t>
            </a:r>
          </a:p>
          <a:p>
            <a:r>
              <a:rPr lang="en-US" sz="4000" dirty="0" smtClean="0"/>
              <a:t>occur.</a:t>
            </a:r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</a:t>
            </a:r>
            <a:r>
              <a:rPr lang="en-US" dirty="0" smtClean="0"/>
              <a:t>is risk?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6019800"/>
            <a:ext cx="16764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4,2</a:t>
            </a:r>
          </a:p>
        </p:txBody>
      </p:sp>
      <p:sp>
        <p:nvSpPr>
          <p:cNvPr id="194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9144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Laptops allow for digitalizing </a:t>
            </a:r>
          </a:p>
          <a:p>
            <a:r>
              <a:rPr lang="en-US" sz="4000" b="1" dirty="0" smtClean="0"/>
              <a:t>textbooks, graduating </a:t>
            </a:r>
          </a:p>
          <a:p>
            <a:r>
              <a:rPr lang="en-US" sz="4000" b="1" dirty="0" smtClean="0"/>
              <a:t>computer-literate students, </a:t>
            </a:r>
          </a:p>
          <a:p>
            <a:r>
              <a:rPr lang="en-US" sz="4000" b="1" dirty="0" smtClean="0"/>
              <a:t>and solving the digital-divide.</a:t>
            </a:r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were advantages cited for the Texas Laptop project?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4,3</a:t>
            </a:r>
          </a:p>
        </p:txBody>
      </p:sp>
      <p:sp>
        <p:nvSpPr>
          <p:cNvPr id="1843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434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685800" y="1066800"/>
            <a:ext cx="7696200" cy="45720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 </a:t>
            </a:r>
            <a:r>
              <a:rPr lang="en-US" sz="4000" b="1" dirty="0" smtClean="0"/>
              <a:t>term refers to the amount of </a:t>
            </a:r>
          </a:p>
          <a:p>
            <a:r>
              <a:rPr lang="en-US" sz="4000" b="1" dirty="0" smtClean="0"/>
              <a:t>land </a:t>
            </a:r>
            <a:r>
              <a:rPr lang="en-US" sz="4000" b="1" dirty="0" smtClean="0"/>
              <a:t>and water a human </a:t>
            </a:r>
          </a:p>
          <a:p>
            <a:r>
              <a:rPr lang="en-US" sz="4000" b="1" dirty="0" smtClean="0"/>
              <a:t>population needs </a:t>
            </a:r>
            <a:r>
              <a:rPr lang="en-US" sz="4000" b="1" dirty="0" smtClean="0"/>
              <a:t>to produce the </a:t>
            </a:r>
          </a:p>
          <a:p>
            <a:r>
              <a:rPr lang="en-US" sz="4000" b="1" dirty="0" smtClean="0"/>
              <a:t>resources it </a:t>
            </a:r>
            <a:r>
              <a:rPr lang="en-US" sz="4000" b="1" dirty="0" smtClean="0"/>
              <a:t>consumes and to absorb </a:t>
            </a:r>
          </a:p>
          <a:p>
            <a:r>
              <a:rPr lang="en-US" sz="4000" b="1" dirty="0" smtClean="0"/>
              <a:t>its wastes, </a:t>
            </a:r>
            <a:r>
              <a:rPr lang="en-US" sz="4000" b="1" dirty="0" smtClean="0"/>
              <a:t>given prevailing </a:t>
            </a:r>
          </a:p>
          <a:p>
            <a:r>
              <a:rPr lang="en-US" sz="4000" b="1" dirty="0" smtClean="0"/>
              <a:t>technology.</a:t>
            </a:r>
            <a:endParaRPr lang="en-US" sz="4000" b="1" dirty="0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</a:t>
            </a:r>
            <a:r>
              <a:rPr lang="en-US" dirty="0" smtClean="0"/>
              <a:t>the ecological footprint?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934200" y="5867400"/>
            <a:ext cx="2209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4,4</a:t>
            </a:r>
          </a:p>
        </p:txBody>
      </p:sp>
      <p:sp>
        <p:nvSpPr>
          <p:cNvPr id="2458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914400" y="1219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</a:t>
            </a:r>
            <a:r>
              <a:rPr lang="en-US" sz="4000" b="1" dirty="0" smtClean="0"/>
              <a:t> presented a serious obstacle</a:t>
            </a:r>
          </a:p>
          <a:p>
            <a:r>
              <a:rPr lang="en-US" sz="4000" b="1" dirty="0" smtClean="0"/>
              <a:t>to identifying and solving the</a:t>
            </a:r>
          </a:p>
          <a:p>
            <a:r>
              <a:rPr lang="en-US" sz="4000" b="1" dirty="0" smtClean="0"/>
              <a:t>central problem in the </a:t>
            </a:r>
          </a:p>
          <a:p>
            <a:r>
              <a:rPr lang="en-US" sz="4000" b="1" dirty="0" smtClean="0"/>
              <a:t>Therac-25 Case.</a:t>
            </a:r>
            <a:endParaRPr lang="en-US" sz="4000" dirty="0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the lack of communication between stakeholders </a:t>
            </a:r>
            <a:r>
              <a:rPr lang="en-US" dirty="0" smtClean="0"/>
              <a:t>on the operational history of the Therac-25 unit?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6096000"/>
            <a:ext cx="17526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5,1</a:t>
            </a:r>
          </a:p>
        </p:txBody>
      </p:sp>
      <p:sp>
        <p:nvSpPr>
          <p:cNvPr id="2560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10668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“</a:t>
            </a:r>
            <a:r>
              <a:rPr lang="en-US" sz="4000" dirty="0" smtClean="0"/>
              <a:t>Subjects, to the degree that they are </a:t>
            </a:r>
          </a:p>
          <a:p>
            <a:r>
              <a:rPr lang="en-US" sz="4000" dirty="0" smtClean="0"/>
              <a:t>capable, [should] be given the </a:t>
            </a:r>
          </a:p>
          <a:p>
            <a:r>
              <a:rPr lang="en-US" sz="4000" dirty="0" smtClean="0"/>
              <a:t>opportunity </a:t>
            </a:r>
            <a:r>
              <a:rPr lang="en-US" sz="4000" dirty="0" smtClean="0"/>
              <a:t>to choose what shall </a:t>
            </a:r>
          </a:p>
          <a:p>
            <a:r>
              <a:rPr lang="en-US" sz="4000" dirty="0" smtClean="0"/>
              <a:t>or shall not </a:t>
            </a:r>
            <a:r>
              <a:rPr lang="en-US" sz="4000" dirty="0" smtClean="0"/>
              <a:t>happen to them.”</a:t>
            </a:r>
            <a:endParaRPr lang="en-US" sz="4000" b="1" dirty="0" smtClean="0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0866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What, according to the Belmont Report, is informed consent?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175E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1143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4" action="ppaction://hlinksldjump"/>
              </a:rPr>
              <a:t>100</a:t>
            </a:r>
            <a:endParaRPr lang="en-US" b="1" dirty="0"/>
          </a:p>
        </p:txBody>
      </p:sp>
      <p:sp>
        <p:nvSpPr>
          <p:cNvPr id="2053" name="AutoShape 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11430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5" action="ppaction://hlinksldjump"/>
              </a:rPr>
              <a:t>100</a:t>
            </a:r>
            <a:endParaRPr lang="en-US" b="1" dirty="0">
              <a:hlinkClick r:id="rId5" action="ppaction://hlinksldjump"/>
            </a:endParaRPr>
          </a:p>
        </p:txBody>
      </p:sp>
      <p:sp>
        <p:nvSpPr>
          <p:cNvPr id="2056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2286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3" action="ppaction://hlinksldjump"/>
              </a:rPr>
              <a:t>200</a:t>
            </a:r>
            <a:endParaRPr lang="en-US" b="1"/>
          </a:p>
        </p:txBody>
      </p:sp>
      <p:sp>
        <p:nvSpPr>
          <p:cNvPr id="2058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2209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6" action="ppaction://hlinksldjump"/>
              </a:rPr>
              <a:t>200</a:t>
            </a:r>
            <a:endParaRPr lang="en-US" b="1" dirty="0"/>
          </a:p>
        </p:txBody>
      </p:sp>
      <p:sp>
        <p:nvSpPr>
          <p:cNvPr id="2060" name="AutoShape 1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4495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7" action="ppaction://hlinksldjump"/>
              </a:rPr>
              <a:t>400</a:t>
            </a:r>
            <a:endParaRPr lang="en-US" b="1"/>
          </a:p>
        </p:txBody>
      </p:sp>
      <p:sp>
        <p:nvSpPr>
          <p:cNvPr id="2062" name="AutoShape 14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4495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8" action="ppaction://hlinksldjump"/>
              </a:rPr>
              <a:t>400</a:t>
            </a:r>
            <a:endParaRPr lang="en-US" b="1"/>
          </a:p>
        </p:txBody>
      </p:sp>
      <p:sp>
        <p:nvSpPr>
          <p:cNvPr id="2064" name="AutoShape 1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3352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9" action="ppaction://hlinksldjump"/>
              </a:rPr>
              <a:t>300</a:t>
            </a:r>
            <a:endParaRPr lang="en-US" b="1"/>
          </a:p>
        </p:txBody>
      </p:sp>
      <p:sp>
        <p:nvSpPr>
          <p:cNvPr id="2066" name="AutoShape 1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4495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0" action="ppaction://hlinksldjump"/>
              </a:rPr>
              <a:t>400</a:t>
            </a:r>
            <a:endParaRPr lang="en-US" b="1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228600" y="381000"/>
            <a:ext cx="1600200" cy="830997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Safety and Risk</a:t>
            </a:r>
            <a:endParaRPr lang="en-US" b="1" dirty="0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362200" y="381000"/>
            <a:ext cx="1752600" cy="707886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Educational Laptops</a:t>
            </a:r>
            <a:endParaRPr lang="en-US" b="1" dirty="0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876800" y="381000"/>
            <a:ext cx="1600200" cy="707886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Bus and Nat </a:t>
            </a:r>
            <a:r>
              <a:rPr lang="en-US" sz="2000" b="1" dirty="0" err="1" smtClean="0"/>
              <a:t>Env</a:t>
            </a:r>
            <a:endParaRPr lang="en-US" sz="2000" b="1" dirty="0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7010400" y="381000"/>
            <a:ext cx="1752600" cy="40011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Therac-25</a:t>
            </a:r>
            <a:endParaRPr lang="en-US" sz="2000" b="1" dirty="0"/>
          </a:p>
        </p:txBody>
      </p:sp>
      <p:sp>
        <p:nvSpPr>
          <p:cNvPr id="2075" name="AutoShape 27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1143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6" name="AutoShape 28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3352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2" action="ppaction://hlinksldjump"/>
              </a:rPr>
              <a:t>300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8" name="AutoShape 30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3429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3" action="ppaction://hlinksldjump"/>
              </a:rPr>
              <a:t>300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9" name="AutoShape 31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3352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14" action="ppaction://hlinksldjump"/>
              </a:rPr>
              <a:t>300</a:t>
            </a:r>
            <a:endParaRPr lang="en-US" b="1" dirty="0"/>
          </a:p>
        </p:txBody>
      </p:sp>
      <p:sp>
        <p:nvSpPr>
          <p:cNvPr id="2080" name="AutoShape 32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2209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5" action="ppaction://hlinksldjump"/>
              </a:rPr>
              <a:t>200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1" name="AutoShape 33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4495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6" action="ppaction://hlinksldjump"/>
              </a:rPr>
              <a:t>400</a:t>
            </a:r>
          </a:p>
        </p:txBody>
      </p:sp>
      <p:sp>
        <p:nvSpPr>
          <p:cNvPr id="2083" name="AutoShape 3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2286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17" action="ppaction://hlinksldjump"/>
              </a:rPr>
              <a:t>200</a:t>
            </a:r>
            <a:endParaRPr lang="en-US" b="1" dirty="0"/>
          </a:p>
        </p:txBody>
      </p:sp>
      <p:sp>
        <p:nvSpPr>
          <p:cNvPr id="2084" name="AutoShape 36">
            <a:hlinkClick r:id="rId18" action="ppaction://hlinksldjump" highlightClick="1">
              <a:snd r:embed="rId19" name="WHOOSH.WAV"/>
            </a:hlinkClick>
          </p:cNvPr>
          <p:cNvSpPr>
            <a:spLocks noChangeArrowheads="1"/>
          </p:cNvSpPr>
          <p:nvPr/>
        </p:nvSpPr>
        <p:spPr bwMode="auto">
          <a:xfrm>
            <a:off x="7162800" y="1066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18" action="ppaction://hlinksldjump"/>
              </a:rPr>
              <a:t>100</a:t>
            </a:r>
          </a:p>
        </p:txBody>
      </p:sp>
      <p:sp>
        <p:nvSpPr>
          <p:cNvPr id="2085" name="AutoShape 37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5638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0" action="ppaction://hlinksldjump"/>
              </a:rPr>
              <a:t>500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086" name="AutoShape 38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5638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1" action="ppaction://hlinksldjump"/>
              </a:rPr>
              <a:t>500</a:t>
            </a:r>
            <a:endParaRPr lang="en-US" sz="3200" b="1">
              <a:solidFill>
                <a:srgbClr val="99CC00"/>
              </a:solidFill>
              <a:effectDag name="">
                <a:cont type="tree" name="">
                  <a:effect ref="fillLine"/>
                  <a:outerShdw dist="38100" dir="13500000" algn="br">
                    <a:srgbClr val="D5FF55"/>
                  </a:outerShdw>
                </a:cont>
                <a:cont type="tree" name="">
                  <a:effect ref="fillLine"/>
                  <a:outerShdw dist="38100" dir="2700000" algn="tl">
                    <a:srgbClr val="5B7A00"/>
                  </a:outerShdw>
                </a:cont>
                <a:effect ref="fillLine"/>
              </a:effectDag>
            </a:endParaRPr>
          </a:p>
        </p:txBody>
      </p:sp>
      <p:sp>
        <p:nvSpPr>
          <p:cNvPr id="2087" name="AutoShape 39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5638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2" action="ppaction://hlinksldjump"/>
              </a:rPr>
              <a:t>500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8" name="AutoShape 40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5638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3" action="ppaction://hlinksldjump"/>
              </a:rPr>
              <a:t>500</a:t>
            </a:r>
            <a:endParaRPr lang="en-US" b="1"/>
          </a:p>
        </p:txBody>
      </p:sp>
      <p:graphicFrame>
        <p:nvGraphicFramePr>
          <p:cNvPr id="2089" name="Rectangle 4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089" name="Clip" r:id="rId24" imgW="0" imgH="0" progId="">
              <p:embed/>
            </p:oleObj>
          </a:graphicData>
        </a:graphic>
      </p:graphicFrame>
      <p:graphicFrame>
        <p:nvGraphicFramePr>
          <p:cNvPr id="2092" name="Rectangle 44"/>
          <p:cNvGraphicFramePr>
            <a:graphicFrameLocks/>
          </p:cNvGraphicFramePr>
          <p:nvPr/>
        </p:nvGraphicFramePr>
        <p:xfrm>
          <a:off x="2057400" y="1447800"/>
          <a:ext cx="6096000" cy="4064000"/>
        </p:xfrm>
        <a:graphic>
          <a:graphicData uri="http://schemas.openxmlformats.org/presentationml/2006/ole">
            <p:oleObj spid="_x0000_s2092" name="Clip" r:id="rId25" imgW="0" imgH="0" progId="">
              <p:embed/>
            </p:oleObj>
          </a:graphicData>
        </a:graphic>
      </p:graphicFrame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609600" y="13716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hlinkClick r:id="" action="ppaction://customshow?id=0&amp;return=true"/>
              </a:rPr>
              <a:t>100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 animBg="1" autoUpdateAnimBg="0"/>
      <p:bldP spid="2072" grpId="0" animBg="1" autoUpdateAnimBg="0"/>
      <p:bldP spid="2073" grpId="0" animBg="1" autoUpdateAnimBg="0"/>
      <p:bldP spid="207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5791200"/>
            <a:ext cx="16764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5,2</a:t>
            </a:r>
          </a:p>
        </p:txBody>
      </p:sp>
      <p:sp>
        <p:nvSpPr>
          <p:cNvPr id="2662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8674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533400" y="1143000"/>
            <a:ext cx="8001000" cy="44958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/>
              <a:t>Instead of properly disposing of spent laptop </a:t>
            </a:r>
          </a:p>
          <a:p>
            <a:r>
              <a:rPr lang="en-US" sz="3200" b="1" dirty="0" smtClean="0"/>
              <a:t>and desktop computers, many so-called re-</a:t>
            </a:r>
          </a:p>
          <a:p>
            <a:r>
              <a:rPr lang="en-US" sz="3200" b="1" dirty="0" smtClean="0"/>
              <a:t>cycling companies send these parts to </a:t>
            </a:r>
          </a:p>
          <a:p>
            <a:r>
              <a:rPr lang="en-US" sz="3200" b="1" dirty="0" smtClean="0"/>
              <a:t>developing nations where valuable metals </a:t>
            </a:r>
          </a:p>
          <a:p>
            <a:r>
              <a:rPr lang="en-US" sz="3200" b="1" dirty="0" smtClean="0"/>
              <a:t>are mined and the other parts carelessly cast </a:t>
            </a:r>
          </a:p>
          <a:p>
            <a:r>
              <a:rPr lang="en-US" sz="3200" b="1" dirty="0" smtClean="0"/>
              <a:t>into dumps, irrigation canals, and rivers.</a:t>
            </a:r>
            <a:endParaRPr lang="en-US" sz="3200" dirty="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exporting harm?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867400"/>
            <a:ext cx="1828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5,3</a:t>
            </a:r>
          </a:p>
        </p:txBody>
      </p:sp>
      <p:sp>
        <p:nvSpPr>
          <p:cNvPr id="2765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609600" y="1219200"/>
            <a:ext cx="7924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Three hundred million of these</a:t>
            </a:r>
          </a:p>
          <a:p>
            <a:r>
              <a:rPr lang="en-US" sz="4000" b="1" dirty="0" smtClean="0"/>
              <a:t>become obsolete every year, making</a:t>
            </a:r>
          </a:p>
          <a:p>
            <a:r>
              <a:rPr lang="en-US" sz="4000" b="1" dirty="0" smtClean="0"/>
              <a:t>this </a:t>
            </a:r>
            <a:r>
              <a:rPr lang="en-US" sz="4000" b="1" dirty="0" smtClean="0"/>
              <a:t>the fastest-growing part of</a:t>
            </a:r>
          </a:p>
          <a:p>
            <a:r>
              <a:rPr lang="en-US" sz="4000" b="1" dirty="0" smtClean="0"/>
              <a:t>the waste stream.</a:t>
            </a:r>
            <a:endParaRPr lang="en-US" sz="4000" dirty="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</a:t>
            </a:r>
            <a:r>
              <a:rPr lang="en-US" dirty="0" smtClean="0"/>
              <a:t>electronic waste?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772400" y="5867400"/>
            <a:ext cx="13716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5,4</a:t>
            </a:r>
          </a:p>
        </p:txBody>
      </p:sp>
      <p:sp>
        <p:nvSpPr>
          <p:cNvPr id="286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New responsibilities delegated to</a:t>
            </a:r>
          </a:p>
          <a:p>
            <a:r>
              <a:rPr lang="en-US" sz="4000" b="1" dirty="0" smtClean="0"/>
              <a:t>the software controls in the</a:t>
            </a:r>
          </a:p>
          <a:p>
            <a:r>
              <a:rPr lang="en-US" sz="4000" b="1" dirty="0" smtClean="0"/>
              <a:t>Therac-25 model.</a:t>
            </a:r>
            <a:endParaRPr lang="en-US" sz="4000" b="1" dirty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</a:t>
            </a:r>
            <a:r>
              <a:rPr lang="en-US" dirty="0" smtClean="0"/>
              <a:t>are monitoring machine status, accepting treatment input, and setting up machine for treatment?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553200" y="6096000"/>
            <a:ext cx="25908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Row 1, Col 1</a:t>
            </a:r>
          </a:p>
        </p:txBody>
      </p:sp>
      <p:sp>
        <p:nvSpPr>
          <p:cNvPr id="30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1219200" y="914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/>
              <a:t> </a:t>
            </a:r>
            <a:r>
              <a:rPr lang="en-US" sz="4000" b="1" dirty="0" smtClean="0"/>
              <a:t>A thing’s risks are fully known </a:t>
            </a:r>
          </a:p>
          <a:p>
            <a:r>
              <a:rPr lang="en-US" sz="4000" b="1" dirty="0" smtClean="0"/>
              <a:t>and </a:t>
            </a:r>
            <a:r>
              <a:rPr lang="en-US" sz="4000" b="1" dirty="0" smtClean="0"/>
              <a:t>judged acceptable in </a:t>
            </a:r>
            <a:r>
              <a:rPr lang="en-US" sz="4000" b="1" dirty="0" smtClean="0"/>
              <a:t>light </a:t>
            </a:r>
          </a:p>
          <a:p>
            <a:r>
              <a:rPr lang="en-US" sz="4000" b="1" dirty="0" smtClean="0"/>
              <a:t>of accepted value </a:t>
            </a:r>
            <a:r>
              <a:rPr lang="en-US" sz="4000" b="1" dirty="0" smtClean="0"/>
              <a:t>principals.</a:t>
            </a:r>
            <a:endParaRPr lang="en-US" sz="4000" b="1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19200" y="2286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</a:t>
            </a:r>
            <a:r>
              <a:rPr lang="en-US" dirty="0" smtClean="0"/>
              <a:t>safety?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705600" y="6096000"/>
            <a:ext cx="24384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1,2</a:t>
            </a:r>
          </a:p>
        </p:txBody>
      </p:sp>
      <p:sp>
        <p:nvSpPr>
          <p:cNvPr id="717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990600" y="914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These laptops are designed for use </a:t>
            </a:r>
          </a:p>
          <a:p>
            <a:r>
              <a:rPr lang="en-US" sz="4000" dirty="0" smtClean="0"/>
              <a:t>by children in developing nations.</a:t>
            </a:r>
            <a:endParaRPr lang="en-US" sz="4000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the MIT </a:t>
            </a:r>
            <a:r>
              <a:rPr lang="en-US" dirty="0" err="1" smtClean="0"/>
              <a:t>latops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1,3</a:t>
            </a:r>
          </a:p>
        </p:txBody>
      </p:sp>
      <p:sp>
        <p:nvSpPr>
          <p:cNvPr id="1024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609600" y="914400"/>
            <a:ext cx="77724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The study of how living </a:t>
            </a:r>
          </a:p>
          <a:p>
            <a:r>
              <a:rPr lang="en-US" sz="4000" dirty="0" smtClean="0"/>
              <a:t>things—plants </a:t>
            </a:r>
            <a:r>
              <a:rPr lang="en-US" sz="4000" dirty="0" smtClean="0"/>
              <a:t>and animals—interact </a:t>
            </a:r>
          </a:p>
          <a:p>
            <a:r>
              <a:rPr lang="en-US" sz="4000" dirty="0" smtClean="0"/>
              <a:t>with one </a:t>
            </a:r>
            <a:r>
              <a:rPr lang="en-US" sz="4000" dirty="0" smtClean="0"/>
              <a:t>another in the Earth’s </a:t>
            </a:r>
          </a:p>
          <a:p>
            <a:r>
              <a:rPr lang="en-US" sz="4000" dirty="0" smtClean="0"/>
              <a:t>unified natural system, or </a:t>
            </a:r>
            <a:r>
              <a:rPr lang="en-US" sz="4000" dirty="0" smtClean="0"/>
              <a:t>ecosystem. </a:t>
            </a:r>
            <a:endParaRPr lang="en-US" sz="4000" dirty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</a:t>
            </a:r>
            <a:r>
              <a:rPr lang="en-US" dirty="0" smtClean="0"/>
              <a:t>ecology?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943600"/>
            <a:ext cx="18288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1,4</a:t>
            </a:r>
          </a:p>
        </p:txBody>
      </p:sp>
      <p:sp>
        <p:nvSpPr>
          <p:cNvPr id="1126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9144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The Therac-25 machine at this</a:t>
            </a:r>
          </a:p>
          <a:p>
            <a:r>
              <a:rPr lang="en-US" sz="4000" b="1" dirty="0" smtClean="0"/>
              <a:t>institution was put back into </a:t>
            </a:r>
          </a:p>
          <a:p>
            <a:r>
              <a:rPr lang="en-US" sz="4000" b="1" dirty="0" smtClean="0"/>
              <a:t>operation on April 7, 1986.  Four </a:t>
            </a:r>
          </a:p>
          <a:p>
            <a:r>
              <a:rPr lang="en-US" sz="4000" b="1" dirty="0" smtClean="0"/>
              <a:t>days later, another patient com-</a:t>
            </a:r>
          </a:p>
          <a:p>
            <a:r>
              <a:rPr lang="en-US" sz="4000" b="1" dirty="0" err="1" smtClean="0"/>
              <a:t>plained</a:t>
            </a:r>
            <a:r>
              <a:rPr lang="en-US" sz="4000" b="1" dirty="0" smtClean="0"/>
              <a:t> of burns. </a:t>
            </a:r>
            <a:endParaRPr lang="en-US" sz="4000" b="1" dirty="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90600" y="228600"/>
            <a:ext cx="72390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ETCC or the East Texas Cancer Center?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86600" y="5943600"/>
            <a:ext cx="20574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2,1</a:t>
            </a:r>
          </a:p>
        </p:txBody>
      </p:sp>
      <p:sp>
        <p:nvSpPr>
          <p:cNvPr id="1331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14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10668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The </a:t>
            </a:r>
            <a:r>
              <a:rPr lang="en-US" sz="4000" b="1" dirty="0" smtClean="0"/>
              <a:t>scientific and exact process of</a:t>
            </a:r>
          </a:p>
          <a:p>
            <a:r>
              <a:rPr lang="en-US" sz="4000" b="1" dirty="0" smtClean="0"/>
              <a:t>determining the degree of risk.</a:t>
            </a:r>
            <a:endParaRPr lang="en-US" sz="4000" dirty="0"/>
          </a:p>
        </p:txBody>
      </p:sp>
      <p:graphicFrame>
        <p:nvGraphicFramePr>
          <p:cNvPr id="13319" name="Rectangle 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19" name="Clip" r:id="rId4" imgW="0" imgH="0" progId="">
              <p:embed/>
            </p:oleObj>
          </a:graphicData>
        </a:graphic>
      </p:graphicFrame>
      <p:graphicFrame>
        <p:nvGraphicFramePr>
          <p:cNvPr id="13320" name="Rectangle 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20" name="Clip" r:id="rId5" imgW="0" imgH="0" progId="">
              <p:embed/>
            </p:oleObj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a </a:t>
            </a:r>
            <a:r>
              <a:rPr lang="en-US" dirty="0" smtClean="0"/>
              <a:t>risk assessment?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96200" y="5638800"/>
            <a:ext cx="14478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2,2</a:t>
            </a:r>
          </a:p>
        </p:txBody>
      </p:sp>
      <p:sp>
        <p:nvSpPr>
          <p:cNvPr id="122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9144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Physical surroundings (like a </a:t>
            </a:r>
          </a:p>
          <a:p>
            <a:r>
              <a:rPr lang="en-US" sz="4000" dirty="0" smtClean="0"/>
              <a:t>classroom) enable or </a:t>
            </a:r>
          </a:p>
          <a:p>
            <a:r>
              <a:rPr lang="en-US" sz="4000" dirty="0" smtClean="0"/>
              <a:t>instrument certain kinds of actions</a:t>
            </a:r>
          </a:p>
          <a:p>
            <a:r>
              <a:rPr lang="en-US" sz="4000" dirty="0" smtClean="0"/>
              <a:t>while they block or constrain </a:t>
            </a:r>
          </a:p>
          <a:p>
            <a:r>
              <a:rPr lang="en-US" sz="4000" dirty="0" smtClean="0"/>
              <a:t>other kinds. </a:t>
            </a:r>
            <a:endParaRPr lang="en-US" sz="4000" dirty="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one way Socio-Technical Systems embody values?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10400" y="5791200"/>
            <a:ext cx="21336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2,3</a:t>
            </a:r>
          </a:p>
        </p:txBody>
      </p:sp>
      <p:sp>
        <p:nvSpPr>
          <p:cNvPr id="1536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381000" y="1066800"/>
            <a:ext cx="82296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Development that “meets the </a:t>
            </a:r>
            <a:r>
              <a:rPr lang="en-US" sz="4000" b="1" dirty="0" smtClean="0"/>
              <a:t>needs </a:t>
            </a:r>
          </a:p>
          <a:p>
            <a:r>
              <a:rPr lang="en-US" sz="4000" b="1" dirty="0" smtClean="0"/>
              <a:t>of the present [generation] without </a:t>
            </a:r>
          </a:p>
          <a:p>
            <a:r>
              <a:rPr lang="en-US" sz="4000" b="1" dirty="0" smtClean="0"/>
              <a:t>compromising the ability of future</a:t>
            </a:r>
          </a:p>
          <a:p>
            <a:r>
              <a:rPr lang="en-US" sz="4000" b="1" dirty="0" smtClean="0"/>
              <a:t>generations to meet their own needs.</a:t>
            </a:r>
            <a:endParaRPr lang="en-US" sz="4000" b="1" dirty="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2390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sustainable development?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E2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00"/>
      </a:hlink>
      <a:folHlink>
        <a:srgbClr val="FFFFCC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5014</TotalTime>
  <Words>664</Words>
  <Application>Microsoft Office PowerPoint</Application>
  <PresentationFormat>On-screen Show (4:3)</PresentationFormat>
  <Paragraphs>151</Paragraphs>
  <Slides>22</Slides>
  <Notes>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  <vt:variant>
        <vt:lpstr>Custom Shows</vt:lpstr>
      </vt:variant>
      <vt:variant>
        <vt:i4>1</vt:i4>
      </vt:variant>
    </vt:vector>
  </HeadingPairs>
  <TitlesOfParts>
    <vt:vector size="25" baseType="lpstr">
      <vt:lpstr>Office Theme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(1.1)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Jerry Myers</dc:creator>
  <dc:description>Created by Jerry Myers is 1998 for a class.</dc:description>
  <cp:lastModifiedBy> </cp:lastModifiedBy>
  <cp:revision>109</cp:revision>
  <cp:lastPrinted>2001-01-31T16:21:13Z</cp:lastPrinted>
  <dcterms:created xsi:type="dcterms:W3CDTF">1998-08-03T22:24:04Z</dcterms:created>
  <dcterms:modified xsi:type="dcterms:W3CDTF">2010-11-12T14:45:05Z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1998</vt:lpwstr>
  </property>
</Properties>
</file>