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4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33CCFF"/>
    <a:srgbClr val="FFFFCC"/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C7D66E-D13C-414F-A9D3-0692EB385D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CDD24-6FD5-48BA-8D6D-25C8876EF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398B2-22AA-4CC6-A6E5-F91FA0F44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1F7F6-CCBE-46B9-905F-5966DB3AA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F9204-B0B5-4979-A7FC-38C50728C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76788-6CD8-4FFC-BF12-91E98E70D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854AF-CB76-4424-AC77-60CE364B0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CD5C4-8838-42E6-BDC4-CE9ABB25E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708A2-0FB8-473C-BD44-C1D7FC7B96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1B22-980F-4D16-9112-211EC71F2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B879C-1202-4813-982C-40A28063A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54E4C-F7C5-4699-894C-0607CD3E54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B72C62-24D5-4DC9-919C-F89938E5AF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2.xml"/><Relationship Id="rId18" Type="http://schemas.openxmlformats.org/officeDocument/2006/relationships/slide" Target="slide6.xml"/><Relationship Id="rId3" Type="http://schemas.openxmlformats.org/officeDocument/2006/relationships/slide" Target="slide8.xml"/><Relationship Id="rId21" Type="http://schemas.openxmlformats.org/officeDocument/2006/relationships/slide" Target="slide20.xml"/><Relationship Id="rId7" Type="http://schemas.openxmlformats.org/officeDocument/2006/relationships/slide" Target="slide15.xml"/><Relationship Id="rId12" Type="http://schemas.openxmlformats.org/officeDocument/2006/relationships/slide" Target="slide11.xml"/><Relationship Id="rId17" Type="http://schemas.openxmlformats.org/officeDocument/2006/relationships/slide" Target="slide7.xml"/><Relationship Id="rId25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17.xml"/><Relationship Id="rId20" Type="http://schemas.openxmlformats.org/officeDocument/2006/relationships/slide" Target="slide19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11" Type="http://schemas.openxmlformats.org/officeDocument/2006/relationships/slide" Target="slide3.xml"/><Relationship Id="rId24" Type="http://schemas.openxmlformats.org/officeDocument/2006/relationships/oleObject" Target="../embeddings/oleObject1.bin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22.xml"/><Relationship Id="rId10" Type="http://schemas.openxmlformats.org/officeDocument/2006/relationships/slide" Target="slide18.xml"/><Relationship Id="rId19" Type="http://schemas.openxmlformats.org/officeDocument/2006/relationships/audio" Target="../media/audio1.wav"/><Relationship Id="rId4" Type="http://schemas.openxmlformats.org/officeDocument/2006/relationships/slide" Target="slide4.xml"/><Relationship Id="rId9" Type="http://schemas.openxmlformats.org/officeDocument/2006/relationships/slide" Target="slide14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dirty="0"/>
              <a:t>Hosted</a:t>
            </a:r>
          </a:p>
          <a:p>
            <a:r>
              <a:rPr lang="en-US" dirty="0"/>
              <a:t>by</a:t>
            </a:r>
          </a:p>
          <a:p>
            <a:r>
              <a:rPr lang="en-US" dirty="0" smtClean="0"/>
              <a:t>Dr. William J. Frey</a:t>
            </a:r>
            <a:endParaRPr lang="en-US" dirty="0"/>
          </a:p>
        </p:txBody>
      </p:sp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2,4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8382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These conditions allow us to </a:t>
            </a:r>
          </a:p>
          <a:p>
            <a:r>
              <a:rPr lang="en-US" sz="4000" dirty="0" smtClean="0"/>
              <a:t>associate an agent with an action</a:t>
            </a:r>
          </a:p>
          <a:p>
            <a:r>
              <a:rPr lang="en-US" sz="4000" dirty="0" smtClean="0"/>
              <a:t>for purposes of moral evaluation. </a:t>
            </a:r>
            <a:endParaRPr lang="en-US" sz="4000" dirty="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the </a:t>
            </a:r>
            <a:r>
              <a:rPr lang="en-US" dirty="0" smtClean="0"/>
              <a:t>conditions of </a:t>
            </a:r>
            <a:r>
              <a:rPr lang="en-US" dirty="0" err="1" smtClean="0"/>
              <a:t>imputability</a:t>
            </a:r>
            <a:r>
              <a:rPr lang="en-US" dirty="0" smtClean="0"/>
              <a:t> of capacity responsibility?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3,1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If you make a telephone call </a:t>
            </a:r>
          </a:p>
          <a:p>
            <a:r>
              <a:rPr lang="en-US" sz="4000" dirty="0" smtClean="0"/>
              <a:t>from a phone booth and close the</a:t>
            </a:r>
          </a:p>
          <a:p>
            <a:r>
              <a:rPr lang="en-US" sz="4000" dirty="0" smtClean="0"/>
              <a:t>door, this test can be used</a:t>
            </a:r>
          </a:p>
          <a:p>
            <a:r>
              <a:rPr lang="en-US" sz="4000" dirty="0" smtClean="0"/>
              <a:t>to protect you from wire tapping.</a:t>
            </a:r>
            <a:endParaRPr lang="en-US" sz="4000" dirty="0" smtClean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a “reasonable expectation” of privacy?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3,2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Thomas Jefferson claims that </a:t>
            </a:r>
          </a:p>
          <a:p>
            <a:r>
              <a:rPr lang="en-US" sz="4000" b="1" dirty="0" smtClean="0"/>
              <a:t>these are two characteristics</a:t>
            </a:r>
          </a:p>
          <a:p>
            <a:r>
              <a:rPr lang="en-US" sz="4000" b="1" dirty="0" smtClean="0"/>
              <a:t>of intellectual property or ideas.</a:t>
            </a:r>
            <a:endParaRPr lang="en-US" sz="4000" b="1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are non-</a:t>
            </a:r>
            <a:r>
              <a:rPr lang="en-US" dirty="0" err="1" smtClean="0"/>
              <a:t>rivalrous</a:t>
            </a:r>
            <a:r>
              <a:rPr lang="en-US" dirty="0" smtClean="0"/>
              <a:t> and non-exclusive?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3,3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685800" y="1143000"/>
            <a:ext cx="76200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lvl="1"/>
            <a:r>
              <a:rPr lang="en-US" sz="4000" dirty="0" smtClean="0"/>
              <a:t>This new </a:t>
            </a:r>
            <a:r>
              <a:rPr lang="en-US" sz="4000" dirty="0" smtClean="0"/>
              <a:t>Internet business </a:t>
            </a:r>
            <a:r>
              <a:rPr lang="en-US" sz="4000" dirty="0" smtClean="0"/>
              <a:t>searches </a:t>
            </a:r>
          </a:p>
          <a:p>
            <a:pPr marL="0" lvl="1"/>
            <a:r>
              <a:rPr lang="en-US" sz="4000" dirty="0" smtClean="0"/>
              <a:t>online </a:t>
            </a:r>
            <a:r>
              <a:rPr lang="en-US" sz="4000" dirty="0" smtClean="0"/>
              <a:t>for </a:t>
            </a:r>
            <a:r>
              <a:rPr lang="en-US" sz="4000" dirty="0" smtClean="0"/>
              <a:t>defamatory </a:t>
            </a:r>
            <a:r>
              <a:rPr lang="en-US" sz="4000" dirty="0" smtClean="0"/>
              <a:t>and </a:t>
            </a:r>
            <a:endParaRPr lang="en-US" sz="4000" dirty="0" smtClean="0"/>
          </a:p>
          <a:p>
            <a:pPr marL="0" lvl="1"/>
            <a:r>
              <a:rPr lang="en-US" sz="4000" dirty="0" smtClean="0"/>
              <a:t>derogatory </a:t>
            </a:r>
            <a:r>
              <a:rPr lang="en-US" sz="4000" dirty="0" smtClean="0"/>
              <a:t>comments .  Then they </a:t>
            </a:r>
            <a:endParaRPr lang="en-US" sz="4000" dirty="0" smtClean="0"/>
          </a:p>
          <a:p>
            <a:pPr marL="0" lvl="1"/>
            <a:r>
              <a:rPr lang="en-US" sz="4000" dirty="0" smtClean="0"/>
              <a:t>take </a:t>
            </a:r>
            <a:r>
              <a:rPr lang="en-US" sz="4000" dirty="0" smtClean="0"/>
              <a:t>measures to get it removed.</a:t>
            </a:r>
          </a:p>
          <a:p>
            <a:endParaRPr lang="en-US" sz="4000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Reputation Defender?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3,4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600" b="1" dirty="0" smtClean="0"/>
          </a:p>
          <a:p>
            <a:r>
              <a:rPr lang="en-US" sz="3600" b="1" dirty="0" smtClean="0"/>
              <a:t>To prove this kind of responsibility,</a:t>
            </a:r>
          </a:p>
          <a:p>
            <a:r>
              <a:rPr lang="en-US" sz="3600" b="1" dirty="0" smtClean="0"/>
              <a:t>the prosecution must prove </a:t>
            </a:r>
            <a:r>
              <a:rPr lang="en-US" sz="3600" b="1" i="1" dirty="0" err="1" smtClean="0"/>
              <a:t>mens</a:t>
            </a:r>
            <a:r>
              <a:rPr lang="en-US" sz="3600" b="1" i="1" dirty="0" smtClean="0"/>
              <a:t> </a:t>
            </a:r>
          </a:p>
          <a:p>
            <a:r>
              <a:rPr lang="en-US" sz="3600" b="1" i="1" dirty="0" err="1" smtClean="0"/>
              <a:t>rea</a:t>
            </a:r>
            <a:r>
              <a:rPr lang="en-US" sz="3600" b="1" dirty="0" smtClean="0"/>
              <a:t> (guilty mind) and </a:t>
            </a:r>
            <a:r>
              <a:rPr lang="en-US" sz="3600" b="1" i="1" dirty="0" err="1" smtClean="0"/>
              <a:t>actus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reus</a:t>
            </a:r>
            <a:r>
              <a:rPr lang="en-US" sz="3600" b="1" i="1" dirty="0" smtClean="0"/>
              <a:t> </a:t>
            </a:r>
          </a:p>
          <a:p>
            <a:r>
              <a:rPr lang="en-US" sz="3600" b="1" dirty="0" smtClean="0"/>
              <a:t>(guilty action)</a:t>
            </a:r>
            <a:endParaRPr lang="en-US" sz="4000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criminal responsibility?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4,1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33400" y="1143000"/>
            <a:ext cx="78486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lvl="1"/>
            <a:r>
              <a:rPr lang="en-US" sz="4000" dirty="0"/>
              <a:t> </a:t>
            </a:r>
            <a:r>
              <a:rPr lang="en-US" sz="4000" dirty="0" smtClean="0"/>
              <a:t>What you buy at the supermarket is </a:t>
            </a:r>
            <a:endParaRPr lang="en-US" sz="4000" dirty="0" smtClean="0"/>
          </a:p>
          <a:p>
            <a:pPr marL="0" lvl="1"/>
            <a:r>
              <a:rPr lang="en-US" sz="4000" dirty="0" smtClean="0"/>
              <a:t>public</a:t>
            </a:r>
            <a:r>
              <a:rPr lang="en-US" sz="4000" dirty="0" smtClean="0"/>
              <a:t>, but we have </a:t>
            </a:r>
            <a:r>
              <a:rPr lang="en-US" sz="4000" dirty="0" smtClean="0"/>
              <a:t>some </a:t>
            </a:r>
            <a:r>
              <a:rPr lang="en-US" sz="4000" dirty="0" smtClean="0"/>
              <a:t>expectation </a:t>
            </a:r>
            <a:endParaRPr lang="en-US" sz="4000" dirty="0" smtClean="0"/>
          </a:p>
          <a:p>
            <a:pPr marL="0" lvl="1"/>
            <a:r>
              <a:rPr lang="en-US" sz="4000" dirty="0" smtClean="0"/>
              <a:t>of </a:t>
            </a:r>
            <a:r>
              <a:rPr lang="en-US" sz="4000" dirty="0" smtClean="0"/>
              <a:t>privacy about it</a:t>
            </a:r>
          </a:p>
          <a:p>
            <a:endParaRPr lang="en-US" sz="4000" dirty="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public-private information?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4,2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685800" y="1066800"/>
            <a:ext cx="76200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Legal right (usually of the author or </a:t>
            </a:r>
            <a:endParaRPr lang="en-US" sz="4000" dirty="0" smtClean="0"/>
          </a:p>
          <a:p>
            <a:r>
              <a:rPr lang="en-US" sz="4000" dirty="0" smtClean="0"/>
              <a:t>composer </a:t>
            </a:r>
            <a:r>
              <a:rPr lang="en-US" sz="4000" dirty="0" smtClean="0"/>
              <a:t>or publisher of a work) </a:t>
            </a:r>
            <a:endParaRPr lang="en-US" sz="4000" dirty="0" smtClean="0"/>
          </a:p>
          <a:p>
            <a:r>
              <a:rPr lang="en-US" sz="4000" dirty="0" smtClean="0"/>
              <a:t>to </a:t>
            </a:r>
            <a:r>
              <a:rPr lang="en-US" sz="4000" dirty="0" smtClean="0"/>
              <a:t>the exclusive publication, </a:t>
            </a:r>
            <a:endParaRPr lang="en-US" sz="4000" dirty="0" smtClean="0"/>
          </a:p>
          <a:p>
            <a:r>
              <a:rPr lang="en-US" sz="4000" dirty="0" smtClean="0"/>
              <a:t>production</a:t>
            </a:r>
            <a:r>
              <a:rPr lang="en-US" sz="4000" dirty="0" smtClean="0"/>
              <a:t>, sale, or distribution of </a:t>
            </a:r>
            <a:endParaRPr lang="en-US" sz="4000" dirty="0" smtClean="0"/>
          </a:p>
          <a:p>
            <a:r>
              <a:rPr lang="en-US" sz="4000" dirty="0" smtClean="0"/>
              <a:t>some </a:t>
            </a:r>
            <a:r>
              <a:rPr lang="en-US" sz="4000" dirty="0" smtClean="0"/>
              <a:t>work for a specified period</a:t>
            </a:r>
            <a:endParaRPr lang="en-US" sz="4000" dirty="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copyright?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4,3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9906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</a:t>
            </a:r>
            <a:r>
              <a:rPr lang="en-US" sz="4000" b="1" dirty="0" smtClean="0"/>
              <a:t>legal strategy is used to </a:t>
            </a:r>
          </a:p>
          <a:p>
            <a:r>
              <a:rPr lang="en-US" sz="4000" b="1" dirty="0" smtClean="0"/>
              <a:t>uncover the real identities of </a:t>
            </a:r>
          </a:p>
          <a:p>
            <a:r>
              <a:rPr lang="en-US" sz="4000" b="1" dirty="0" smtClean="0"/>
              <a:t>individuals operating online </a:t>
            </a:r>
          </a:p>
          <a:p>
            <a:r>
              <a:rPr lang="en-US" sz="4000" b="1" dirty="0" smtClean="0"/>
              <a:t>under </a:t>
            </a:r>
            <a:r>
              <a:rPr lang="en-US" sz="4000" b="1" dirty="0" smtClean="0"/>
              <a:t>pseudonyms</a:t>
            </a:r>
            <a:endParaRPr lang="en-US" sz="4000" b="1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a John Doe lawsuit?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4,4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381000" y="1219200"/>
            <a:ext cx="8001000" cy="43434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BXM Police used these techniques</a:t>
            </a:r>
          </a:p>
          <a:p>
            <a:r>
              <a:rPr lang="en-US" sz="4000" b="1" dirty="0" smtClean="0"/>
              <a:t>which included </a:t>
            </a:r>
            <a:r>
              <a:rPr lang="en-US" sz="4000" b="1" dirty="0" smtClean="0"/>
              <a:t>euphemistic </a:t>
            </a:r>
          </a:p>
          <a:p>
            <a:r>
              <a:rPr lang="en-US" sz="4000" b="1" dirty="0" smtClean="0"/>
              <a:t>labeling, moral justification</a:t>
            </a:r>
          </a:p>
          <a:p>
            <a:r>
              <a:rPr lang="en-US" sz="4000" b="1" dirty="0" smtClean="0"/>
              <a:t>and blaming the victim when </a:t>
            </a:r>
          </a:p>
          <a:p>
            <a:r>
              <a:rPr lang="en-US" sz="4000" b="1" dirty="0" smtClean="0"/>
              <a:t>deposed by </a:t>
            </a:r>
            <a:r>
              <a:rPr lang="en-US" sz="4000" b="1" dirty="0" err="1" smtClean="0"/>
              <a:t>Biomatrix</a:t>
            </a:r>
            <a:r>
              <a:rPr lang="en-US" sz="4000" b="1" dirty="0" smtClean="0"/>
              <a:t> lawyer</a:t>
            </a:r>
          </a:p>
          <a:p>
            <a:r>
              <a:rPr lang="en-US" sz="4000" b="1" dirty="0" smtClean="0"/>
              <a:t>in the trial for defamation</a:t>
            </a:r>
            <a:r>
              <a:rPr lang="en-US" sz="4000" b="1" dirty="0" smtClean="0"/>
              <a:t>.</a:t>
            </a:r>
            <a:endParaRPr lang="en-US" sz="4000" b="1" dirty="0" smtClean="0"/>
          </a:p>
          <a:p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are techniques for displacing or defusing moral responsibility?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1143000"/>
            <a:ext cx="7848600" cy="44958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lvl="1"/>
            <a:r>
              <a:rPr lang="en-US" sz="3600" dirty="0" smtClean="0"/>
              <a:t>This model supposes that privacy </a:t>
            </a:r>
            <a:r>
              <a:rPr lang="en-US" sz="3600" dirty="0" smtClean="0"/>
              <a:t>is a </a:t>
            </a:r>
            <a:endParaRPr lang="en-US" sz="3600" dirty="0" smtClean="0"/>
          </a:p>
          <a:p>
            <a:pPr marL="0" lvl="1"/>
            <a:r>
              <a:rPr lang="en-US" sz="3600" dirty="0" smtClean="0"/>
              <a:t>transferable </a:t>
            </a:r>
            <a:r>
              <a:rPr lang="en-US" sz="3600" dirty="0" smtClean="0"/>
              <a:t>product.  Commercial entitles </a:t>
            </a:r>
            <a:endParaRPr lang="en-US" sz="3600" dirty="0" smtClean="0"/>
          </a:p>
          <a:p>
            <a:pPr marL="0" lvl="1"/>
            <a:r>
              <a:rPr lang="en-US" sz="3600" dirty="0" smtClean="0"/>
              <a:t>want </a:t>
            </a:r>
            <a:r>
              <a:rPr lang="en-US" sz="3600" dirty="0" smtClean="0"/>
              <a:t>to treat information you give </a:t>
            </a:r>
            <a:endParaRPr lang="en-US" sz="3600" dirty="0" smtClean="0"/>
          </a:p>
          <a:p>
            <a:pPr marL="0" lvl="1"/>
            <a:r>
              <a:rPr lang="en-US" sz="3600" dirty="0" smtClean="0"/>
              <a:t>them </a:t>
            </a:r>
            <a:r>
              <a:rPr lang="en-US" sz="3600" dirty="0" smtClean="0"/>
              <a:t>as </a:t>
            </a:r>
            <a:r>
              <a:rPr lang="en-US" sz="3600" dirty="0" smtClean="0"/>
              <a:t>a </a:t>
            </a:r>
            <a:r>
              <a:rPr lang="en-US" sz="3600" dirty="0" smtClean="0"/>
              <a:t>product with first sale </a:t>
            </a:r>
            <a:r>
              <a:rPr lang="en-US" sz="3600" dirty="0" smtClean="0"/>
              <a:t>rights; </a:t>
            </a:r>
          </a:p>
          <a:p>
            <a:pPr marL="0" lvl="1"/>
            <a:r>
              <a:rPr lang="en-US" sz="3600" dirty="0" smtClean="0"/>
              <a:t>then they want </a:t>
            </a:r>
            <a:r>
              <a:rPr lang="en-US" sz="3600" dirty="0" smtClean="0"/>
              <a:t>to license that </a:t>
            </a:r>
            <a:endParaRPr lang="en-US" sz="3600" dirty="0" smtClean="0"/>
          </a:p>
          <a:p>
            <a:pPr marL="0" lvl="1"/>
            <a:r>
              <a:rPr lang="en-US" sz="3600" dirty="0" smtClean="0"/>
              <a:t>information </a:t>
            </a:r>
            <a:r>
              <a:rPr lang="en-US" sz="3600" dirty="0" smtClean="0"/>
              <a:t>to others</a:t>
            </a:r>
          </a:p>
          <a:p>
            <a:endParaRPr lang="en-US" sz="4000" dirty="0" smtClean="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the property model of privacy?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b="1" dirty="0"/>
          </a:p>
        </p:txBody>
      </p:sp>
      <p:sp>
        <p:nvSpPr>
          <p:cNvPr id="205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100</a:t>
            </a:r>
            <a:endParaRPr lang="en-US" b="1" dirty="0">
              <a:hlinkClick r:id="rId5" action="ppaction://hlinksldjump"/>
            </a:endParaRPr>
          </a:p>
        </p:txBody>
      </p:sp>
      <p:sp>
        <p:nvSpPr>
          <p:cNvPr id="20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200</a:t>
            </a:r>
            <a:endParaRPr lang="en-US" b="1"/>
          </a:p>
        </p:txBody>
      </p:sp>
      <p:sp>
        <p:nvSpPr>
          <p:cNvPr id="205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200</a:t>
            </a:r>
            <a:endParaRPr lang="en-US" b="1"/>
          </a:p>
        </p:txBody>
      </p:sp>
      <p:sp>
        <p:nvSpPr>
          <p:cNvPr id="2060" name="AutoShape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b="1"/>
          </a:p>
        </p:txBody>
      </p:sp>
      <p:sp>
        <p:nvSpPr>
          <p:cNvPr id="2062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400</a:t>
            </a:r>
            <a:endParaRPr lang="en-US" b="1" dirty="0"/>
          </a:p>
        </p:txBody>
      </p:sp>
      <p:sp>
        <p:nvSpPr>
          <p:cNvPr id="2064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300</a:t>
            </a:r>
            <a:endParaRPr lang="en-US" b="1"/>
          </a:p>
        </p:txBody>
      </p:sp>
      <p:sp>
        <p:nvSpPr>
          <p:cNvPr id="2066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400</a:t>
            </a:r>
            <a:endParaRPr 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8600" y="381000"/>
            <a:ext cx="16002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Privacy</a:t>
            </a:r>
            <a:endParaRPr lang="en-US" sz="1800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2200" y="381000"/>
            <a:ext cx="1752600" cy="646331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Intellectual Property</a:t>
            </a:r>
            <a:endParaRPr lang="en-US" sz="1800" b="1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381000"/>
            <a:ext cx="16002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Free Speech</a:t>
            </a:r>
            <a:endParaRPr lang="en-US" sz="2000" b="1" dirty="0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10400" y="381000"/>
            <a:ext cx="1752600" cy="369332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Responsibilities</a:t>
            </a:r>
            <a:endParaRPr lang="en-US" sz="1800" b="1" dirty="0"/>
          </a:p>
        </p:txBody>
      </p:sp>
      <p:sp>
        <p:nvSpPr>
          <p:cNvPr id="2075" name="AutoShape 2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300</a:t>
            </a:r>
            <a:endParaRPr lang="en-US" b="1"/>
          </a:p>
        </p:txBody>
      </p:sp>
      <p:sp>
        <p:nvSpPr>
          <p:cNvPr id="2080" name="AutoShape 3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200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400</a:t>
            </a:r>
          </a:p>
        </p:txBody>
      </p:sp>
      <p:sp>
        <p:nvSpPr>
          <p:cNvPr id="2083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200</a:t>
            </a:r>
            <a:endParaRPr lang="en-US" b="1" dirty="0"/>
          </a:p>
        </p:txBody>
      </p:sp>
      <p:sp>
        <p:nvSpPr>
          <p:cNvPr id="2084" name="AutoShape 36">
            <a:hlinkClick r:id="rId18" action="ppaction://hlinksldjump" highlightClick="1">
              <a:snd r:embed="rId19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8" action="ppaction://hlinksldjump"/>
              </a:rPr>
              <a:t>100</a:t>
            </a:r>
          </a:p>
        </p:txBody>
      </p:sp>
      <p:sp>
        <p:nvSpPr>
          <p:cNvPr id="2085" name="AutoShape 3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sz="3200" b="1" dirty="0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3" action="ppaction://hlinksldjump"/>
              </a:rPr>
              <a:t>500</a:t>
            </a:r>
            <a:endParaRPr lang="en-US" b="1"/>
          </a:p>
        </p:txBody>
      </p:sp>
      <p:graphicFrame>
        <p:nvGraphicFramePr>
          <p:cNvPr id="2089" name="Rectangle 4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89" name="Clip" r:id="rId24" imgW="0" imgH="0" progId="">
              <p:embed/>
            </p:oleObj>
          </a:graphicData>
        </a:graphic>
      </p:graphicFrame>
      <p:graphicFrame>
        <p:nvGraphicFramePr>
          <p:cNvPr id="2092" name="Rectangle 44"/>
          <p:cNvGraphicFramePr>
            <a:graphicFrameLocks/>
          </p:cNvGraphicFramePr>
          <p:nvPr/>
        </p:nvGraphicFramePr>
        <p:xfrm>
          <a:off x="2057400" y="1447800"/>
          <a:ext cx="6096000" cy="4064000"/>
        </p:xfrm>
        <a:graphic>
          <a:graphicData uri="http://schemas.openxmlformats.org/presentationml/2006/ole">
            <p:oleObj spid="_x0000_s2092" name="Clip" r:id="rId25" imgW="0" imgH="0" progId="">
              <p:embed/>
            </p:oleObj>
          </a:graphicData>
        </a:graphic>
      </p:graphicFrame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A common virtual space where </a:t>
            </a:r>
          </a:p>
          <a:p>
            <a:r>
              <a:rPr lang="en-US" sz="4000" dirty="0" smtClean="0"/>
              <a:t>information is freely accessible</a:t>
            </a:r>
          </a:p>
          <a:p>
            <a:r>
              <a:rPr lang="en-US" sz="4000" dirty="0" smtClean="0"/>
              <a:t>for those interested in </a:t>
            </a:r>
          </a:p>
          <a:p>
            <a:r>
              <a:rPr lang="en-US" sz="4000" dirty="0" smtClean="0"/>
              <a:t>transmitting and creating culture</a:t>
            </a:r>
            <a:endParaRPr lang="en-US" sz="4000" dirty="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the intellectual commons?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This individual argues that </a:t>
            </a:r>
          </a:p>
          <a:p>
            <a:r>
              <a:rPr lang="en-US" sz="4000" dirty="0" smtClean="0"/>
              <a:t>censorship is wrong even if the </a:t>
            </a:r>
          </a:p>
          <a:p>
            <a:r>
              <a:rPr lang="en-US" sz="4000" dirty="0" smtClean="0"/>
              <a:t>opinion is false because censorship</a:t>
            </a:r>
          </a:p>
          <a:p>
            <a:r>
              <a:rPr lang="en-US" sz="4000" dirty="0" smtClean="0"/>
              <a:t>deprives the truth of clarity and</a:t>
            </a:r>
          </a:p>
          <a:p>
            <a:r>
              <a:rPr lang="en-US" sz="4000" dirty="0" smtClean="0"/>
              <a:t>vigor purchased in defending itself.</a:t>
            </a:r>
            <a:endParaRPr lang="en-US" sz="4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Who is John Stuart Mill?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Agent does not intend the harm </a:t>
            </a:r>
            <a:endParaRPr lang="en-US" sz="4000" dirty="0" smtClean="0"/>
          </a:p>
          <a:p>
            <a:r>
              <a:rPr lang="en-US" sz="4000" dirty="0" smtClean="0"/>
              <a:t>but </a:t>
            </a:r>
            <a:r>
              <a:rPr lang="en-US" sz="4000" dirty="0" smtClean="0"/>
              <a:t>foresaw it </a:t>
            </a:r>
            <a:r>
              <a:rPr lang="en-US" sz="4000" dirty="0" smtClean="0"/>
              <a:t>and </a:t>
            </a:r>
            <a:r>
              <a:rPr lang="en-US" sz="4000" dirty="0" smtClean="0"/>
              <a:t>was willing </a:t>
            </a:r>
            <a:endParaRPr lang="en-US" sz="4000" dirty="0" smtClean="0"/>
          </a:p>
          <a:p>
            <a:r>
              <a:rPr lang="en-US" sz="4000" dirty="0" smtClean="0"/>
              <a:t>to </a:t>
            </a:r>
            <a:r>
              <a:rPr lang="en-US" sz="4000" dirty="0" smtClean="0"/>
              <a:t>risk it in pursuit of </a:t>
            </a:r>
            <a:endParaRPr lang="en-US" sz="4000" dirty="0" smtClean="0"/>
          </a:p>
          <a:p>
            <a:r>
              <a:rPr lang="en-US" sz="4000" dirty="0" smtClean="0"/>
              <a:t>another </a:t>
            </a:r>
            <a:r>
              <a:rPr lang="en-US" sz="4000" dirty="0" smtClean="0"/>
              <a:t>intention</a:t>
            </a:r>
          </a:p>
          <a:p>
            <a:endParaRPr lang="en-US" sz="4000" b="1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recklessness?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Row 1, Col 1</a:t>
            </a:r>
          </a:p>
        </p:txBody>
      </p:sp>
      <p:sp>
        <p:nvSpPr>
          <p:cNvPr id="30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2192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 smtClean="0"/>
              <a:t>This dimension of privacy</a:t>
            </a:r>
          </a:p>
          <a:p>
            <a:pPr marL="0" lvl="1"/>
            <a:r>
              <a:rPr lang="en-US" sz="4400" b="1" dirty="0" smtClean="0"/>
              <a:t>concerns control </a:t>
            </a:r>
            <a:r>
              <a:rPr lang="en-US" sz="4400" b="1" dirty="0" smtClean="0"/>
              <a:t>over </a:t>
            </a:r>
            <a:endParaRPr lang="en-US" sz="4400" b="1" dirty="0" smtClean="0"/>
          </a:p>
          <a:p>
            <a:pPr marL="0" lvl="1"/>
            <a:r>
              <a:rPr lang="en-US" sz="4400" b="1" dirty="0" smtClean="0"/>
              <a:t>data </a:t>
            </a:r>
            <a:r>
              <a:rPr lang="en-US" sz="4400" b="1" dirty="0" smtClean="0"/>
              <a:t>about the person</a:t>
            </a:r>
          </a:p>
          <a:p>
            <a:endParaRPr lang="en-US" sz="4000" b="1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information privacy?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1,2</a:t>
            </a: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An individual owns that with </a:t>
            </a:r>
          </a:p>
          <a:p>
            <a:r>
              <a:rPr lang="en-US" sz="4000" dirty="0" smtClean="0"/>
              <a:t>which </a:t>
            </a:r>
            <a:r>
              <a:rPr lang="en-US" sz="4000" dirty="0" smtClean="0"/>
              <a:t>she mixes her labor.</a:t>
            </a:r>
            <a:endParaRPr lang="en-US" sz="40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the labor theory of property?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1,3</a:t>
            </a: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Communication </a:t>
            </a:r>
            <a:r>
              <a:rPr lang="en-US" sz="4000" dirty="0" smtClean="0"/>
              <a:t>that harms the </a:t>
            </a:r>
            <a:endParaRPr lang="en-US" sz="4000" dirty="0" smtClean="0"/>
          </a:p>
          <a:p>
            <a:r>
              <a:rPr lang="en-US" sz="4000" dirty="0" smtClean="0"/>
              <a:t>reputation </a:t>
            </a:r>
            <a:r>
              <a:rPr lang="en-US" sz="4000" dirty="0" smtClean="0"/>
              <a:t>of another and </a:t>
            </a:r>
            <a:endParaRPr lang="en-US" sz="4000" dirty="0" smtClean="0"/>
          </a:p>
          <a:p>
            <a:r>
              <a:rPr lang="en-US" sz="4000" dirty="0" smtClean="0"/>
              <a:t>lowers </a:t>
            </a:r>
            <a:r>
              <a:rPr lang="en-US" sz="4000" dirty="0" smtClean="0"/>
              <a:t>that person’s esteem </a:t>
            </a:r>
            <a:endParaRPr lang="en-US" sz="4000" dirty="0" smtClean="0"/>
          </a:p>
          <a:p>
            <a:r>
              <a:rPr lang="en-US" sz="4000" dirty="0" smtClean="0"/>
              <a:t>in </a:t>
            </a:r>
            <a:r>
              <a:rPr lang="en-US" sz="4000" dirty="0" smtClean="0"/>
              <a:t>the eyes of the community</a:t>
            </a:r>
            <a:endParaRPr lang="en-US" sz="4000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 </a:t>
            </a:r>
            <a:r>
              <a:rPr lang="en-US" dirty="0" smtClean="0"/>
              <a:t>defamation?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1,4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sense of responsibility</a:t>
            </a:r>
          </a:p>
          <a:p>
            <a:r>
              <a:rPr lang="en-US" sz="4000" b="1" dirty="0" smtClean="0"/>
              <a:t>merely refers to physical events</a:t>
            </a:r>
          </a:p>
          <a:p>
            <a:r>
              <a:rPr lang="en-US" sz="4000" b="1" dirty="0" smtClean="0"/>
              <a:t>that produce or prevent other</a:t>
            </a:r>
          </a:p>
          <a:p>
            <a:r>
              <a:rPr lang="en-US" sz="4000" b="1" dirty="0" smtClean="0"/>
              <a:t>physical events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causal responsibility?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2,1</a:t>
            </a:r>
          </a:p>
        </p:txBody>
      </p:sp>
      <p:sp>
        <p:nvSpPr>
          <p:cNvPr id="133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990600" y="1143000"/>
            <a:ext cx="7315200" cy="4419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This </a:t>
            </a:r>
            <a:r>
              <a:rPr lang="en-US" sz="4000" dirty="0" smtClean="0"/>
              <a:t>model of privacy concerns </a:t>
            </a:r>
          </a:p>
          <a:p>
            <a:r>
              <a:rPr lang="en-US" sz="4000" dirty="0" smtClean="0"/>
              <a:t>t</a:t>
            </a:r>
            <a:r>
              <a:rPr lang="en-US" sz="4000" dirty="0" smtClean="0"/>
              <a:t>he relation between individuals </a:t>
            </a:r>
          </a:p>
          <a:p>
            <a:r>
              <a:rPr lang="en-US" sz="4000" dirty="0" smtClean="0"/>
              <a:t>and information.  </a:t>
            </a:r>
            <a:r>
              <a:rPr lang="en-US" sz="4000" dirty="0" smtClean="0"/>
              <a:t>If the information </a:t>
            </a:r>
          </a:p>
          <a:p>
            <a:r>
              <a:rPr lang="en-US" sz="4000" dirty="0" smtClean="0"/>
              <a:t>is directly  relevant t</a:t>
            </a:r>
            <a:r>
              <a:rPr lang="en-US" sz="4000" dirty="0" smtClean="0"/>
              <a:t>o the relation </a:t>
            </a:r>
          </a:p>
          <a:p>
            <a:r>
              <a:rPr lang="en-US" sz="4000" dirty="0" smtClean="0"/>
              <a:t>between these individuals, then </a:t>
            </a:r>
          </a:p>
          <a:p>
            <a:r>
              <a:rPr lang="en-US" sz="4000" dirty="0" smtClean="0"/>
              <a:t>it is not private. </a:t>
            </a:r>
            <a:r>
              <a:rPr lang="en-US" sz="4000" dirty="0" smtClean="0"/>
              <a:t>Otherwise </a:t>
            </a:r>
          </a:p>
          <a:p>
            <a:r>
              <a:rPr lang="en-US" sz="4000" dirty="0" smtClean="0"/>
              <a:t>it is private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graphicFrame>
        <p:nvGraphicFramePr>
          <p:cNvPr id="13319" name="Rectangle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19" name="Clip" r:id="rId4" imgW="0" imgH="0" progId="">
              <p:embed/>
            </p:oleObj>
          </a:graphicData>
        </a:graphic>
      </p:graphicFrame>
      <p:graphicFrame>
        <p:nvGraphicFramePr>
          <p:cNvPr id="13320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20" name="Clip" r:id="rId5" imgW="0" imgH="0" progId="">
              <p:embed/>
            </p:oleObj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33400" y="228600"/>
            <a:ext cx="8229600" cy="1077218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What is </a:t>
            </a:r>
            <a:r>
              <a:rPr lang="en-US" sz="3200" dirty="0" smtClean="0"/>
              <a:t>the triangle or relational model of privacy?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2,2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According to this theory, property </a:t>
            </a:r>
          </a:p>
          <a:p>
            <a:r>
              <a:rPr lang="en-US" sz="4000" dirty="0" smtClean="0"/>
              <a:t>is not </a:t>
            </a:r>
            <a:r>
              <a:rPr lang="en-US" sz="4000" dirty="0" smtClean="0"/>
              <a:t>a single right but a whole </a:t>
            </a:r>
          </a:p>
          <a:p>
            <a:r>
              <a:rPr lang="en-US" sz="4000" dirty="0" smtClean="0"/>
              <a:t>collection of a</a:t>
            </a:r>
            <a:r>
              <a:rPr lang="en-US" sz="4000" dirty="0" smtClean="0"/>
              <a:t>ssociated rights.</a:t>
            </a:r>
            <a:endParaRPr lang="en-US" sz="40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the bundle theory of property?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2,3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This analogy holds that an </a:t>
            </a:r>
          </a:p>
          <a:p>
            <a:r>
              <a:rPr lang="en-US" sz="4000" dirty="0" smtClean="0"/>
              <a:t>ISP is not </a:t>
            </a:r>
            <a:r>
              <a:rPr lang="en-US" sz="4000" dirty="0" smtClean="0"/>
              <a:t>responsible unless </a:t>
            </a:r>
            <a:r>
              <a:rPr lang="en-US" sz="4000" dirty="0" smtClean="0"/>
              <a:t>it </a:t>
            </a:r>
          </a:p>
          <a:p>
            <a:r>
              <a:rPr lang="en-US" sz="4000" dirty="0" smtClean="0"/>
              <a:t>is </a:t>
            </a:r>
            <a:r>
              <a:rPr lang="en-US" sz="4000" dirty="0" smtClean="0"/>
              <a:t>notified of defamatory </a:t>
            </a:r>
            <a:endParaRPr lang="en-US" sz="4000" dirty="0" smtClean="0"/>
          </a:p>
          <a:p>
            <a:r>
              <a:rPr lang="en-US" sz="4000" dirty="0" smtClean="0"/>
              <a:t>speech </a:t>
            </a:r>
            <a:r>
              <a:rPr lang="en-US" sz="4000" dirty="0" smtClean="0"/>
              <a:t>and </a:t>
            </a:r>
            <a:r>
              <a:rPr lang="en-US" sz="4000" dirty="0" smtClean="0"/>
              <a:t>fails </a:t>
            </a:r>
            <a:r>
              <a:rPr lang="en-US" sz="4000" dirty="0" smtClean="0"/>
              <a:t>to remove </a:t>
            </a:r>
            <a:endParaRPr lang="en-US" sz="4000" dirty="0" smtClean="0"/>
          </a:p>
          <a:p>
            <a:r>
              <a:rPr lang="en-US" sz="4000" dirty="0" smtClean="0"/>
              <a:t>it </a:t>
            </a:r>
            <a:r>
              <a:rPr lang="en-US" sz="4000" dirty="0" smtClean="0"/>
              <a:t>in a timely fashion?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</a:t>
            </a:r>
            <a:r>
              <a:rPr lang="en-US" dirty="0" smtClean="0"/>
              <a:t>analogy between ISPs and distributers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4934</TotalTime>
  <Words>632</Words>
  <Application>Microsoft Office PowerPoint</Application>
  <PresentationFormat>On-screen Show (4:3)</PresentationFormat>
  <Paragraphs>153</Paragraphs>
  <Slides>22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(1.1)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 </cp:lastModifiedBy>
  <cp:revision>119</cp:revision>
  <cp:lastPrinted>2001-01-31T16:21:13Z</cp:lastPrinted>
  <dcterms:created xsi:type="dcterms:W3CDTF">1998-08-03T22:24:04Z</dcterms:created>
  <dcterms:modified xsi:type="dcterms:W3CDTF">2010-10-20T23:26:36Z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